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3"/>
  </p:notesMasterIdLst>
  <p:sldIdLst>
    <p:sldId id="259" r:id="rId3"/>
    <p:sldId id="260" r:id="rId4"/>
    <p:sldId id="274" r:id="rId5"/>
    <p:sldId id="261" r:id="rId6"/>
    <p:sldId id="272" r:id="rId7"/>
    <p:sldId id="273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4" r:id="rId19"/>
    <p:sldId id="295" r:id="rId20"/>
    <p:sldId id="282" r:id="rId21"/>
    <p:sldId id="287" r:id="rId2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B2D"/>
    <a:srgbClr val="7CB63B"/>
    <a:srgbClr val="232323"/>
    <a:srgbClr val="20A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444" autoAdjust="0"/>
  </p:normalViewPr>
  <p:slideViewPr>
    <p:cSldViewPr showGuides="1">
      <p:cViewPr varScale="1">
        <p:scale>
          <a:sx n="116" d="100"/>
          <a:sy n="116" d="100"/>
        </p:scale>
        <p:origin x="116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2536-C91D-4D81-869C-0013A73596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9451-71FC-4470-AA85-CBE7E5F9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3772984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3772984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1850177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4164240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3772984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377298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225518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3225" y="460375"/>
            <a:ext cx="3405188" cy="2359025"/>
          </a:xfrm>
        </p:spPr>
      </p:sp>
    </p:spTree>
    <p:extLst>
      <p:ext uri="{BB962C8B-B14F-4D97-AF65-F5344CB8AC3E}">
        <p14:creationId xmlns:p14="http://schemas.microsoft.com/office/powerpoint/2010/main" val="377298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1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6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2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3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3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1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1.jpeg"/><Relationship Id="rId7" Type="http://schemas.openxmlformats.org/officeDocument/2006/relationships/image" Target="../media/image89.jpg"/><Relationship Id="rId12" Type="http://schemas.openxmlformats.org/officeDocument/2006/relationships/image" Target="../media/image9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g"/><Relationship Id="rId11" Type="http://schemas.openxmlformats.org/officeDocument/2006/relationships/image" Target="../media/image93.jpg"/><Relationship Id="rId5" Type="http://schemas.openxmlformats.org/officeDocument/2006/relationships/image" Target="../media/image87.jpg"/><Relationship Id="rId10" Type="http://schemas.openxmlformats.org/officeDocument/2006/relationships/image" Target="../media/image92.jpg"/><Relationship Id="rId4" Type="http://schemas.openxmlformats.org/officeDocument/2006/relationships/image" Target="../media/image86.png"/><Relationship Id="rId9" Type="http://schemas.openxmlformats.org/officeDocument/2006/relationships/image" Target="../media/image9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86.pn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10" Type="http://schemas.openxmlformats.org/officeDocument/2006/relationships/image" Target="../media/image1.jpeg"/><Relationship Id="rId4" Type="http://schemas.openxmlformats.org/officeDocument/2006/relationships/image" Target="../media/image95.jpeg"/><Relationship Id="rId9" Type="http://schemas.openxmlformats.org/officeDocument/2006/relationships/image" Target="../media/image10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.jpe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gif"/><Relationship Id="rId9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gif"/><Relationship Id="rId5" Type="http://schemas.openxmlformats.org/officeDocument/2006/relationships/image" Target="../media/image1.jpe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jpeg"/><Relationship Id="rId21" Type="http://schemas.openxmlformats.org/officeDocument/2006/relationships/image" Target="../media/image21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63" Type="http://schemas.openxmlformats.org/officeDocument/2006/relationships/image" Target="../media/image63.jpeg"/><Relationship Id="rId68" Type="http://schemas.openxmlformats.org/officeDocument/2006/relationships/image" Target="../media/image68.jpeg"/><Relationship Id="rId16" Type="http://schemas.openxmlformats.org/officeDocument/2006/relationships/image" Target="../media/image16.jpeg"/><Relationship Id="rId11" Type="http://schemas.openxmlformats.org/officeDocument/2006/relationships/image" Target="../media/image11.jp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45" Type="http://schemas.openxmlformats.org/officeDocument/2006/relationships/image" Target="../media/image45.jpeg"/><Relationship Id="rId53" Type="http://schemas.openxmlformats.org/officeDocument/2006/relationships/image" Target="../media/image53.png"/><Relationship Id="rId58" Type="http://schemas.openxmlformats.org/officeDocument/2006/relationships/image" Target="../media/image58.jpeg"/><Relationship Id="rId66" Type="http://schemas.openxmlformats.org/officeDocument/2006/relationships/image" Target="../media/image66.jpeg"/><Relationship Id="rId74" Type="http://schemas.openxmlformats.org/officeDocument/2006/relationships/image" Target="../media/image74.jpeg"/><Relationship Id="rId79" Type="http://schemas.openxmlformats.org/officeDocument/2006/relationships/image" Target="../media/image79.jpeg"/><Relationship Id="rId5" Type="http://schemas.openxmlformats.org/officeDocument/2006/relationships/image" Target="../media/image5.jpeg"/><Relationship Id="rId61" Type="http://schemas.openxmlformats.org/officeDocument/2006/relationships/image" Target="../media/image61.jpeg"/><Relationship Id="rId19" Type="http://schemas.openxmlformats.org/officeDocument/2006/relationships/image" Target="../media/image1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Relationship Id="rId48" Type="http://schemas.openxmlformats.org/officeDocument/2006/relationships/image" Target="../media/image48.jpeg"/><Relationship Id="rId56" Type="http://schemas.openxmlformats.org/officeDocument/2006/relationships/image" Target="../media/image56.jpeg"/><Relationship Id="rId64" Type="http://schemas.openxmlformats.org/officeDocument/2006/relationships/image" Target="../media/image64.jpeg"/><Relationship Id="rId69" Type="http://schemas.openxmlformats.org/officeDocument/2006/relationships/image" Target="../media/image69.jpeg"/><Relationship Id="rId77" Type="http://schemas.openxmlformats.org/officeDocument/2006/relationships/image" Target="../media/image77.jpeg"/><Relationship Id="rId8" Type="http://schemas.openxmlformats.org/officeDocument/2006/relationships/image" Target="../media/image8.jpeg"/><Relationship Id="rId51" Type="http://schemas.openxmlformats.org/officeDocument/2006/relationships/image" Target="../media/image51.jpeg"/><Relationship Id="rId72" Type="http://schemas.openxmlformats.org/officeDocument/2006/relationships/image" Target="../media/image72.png"/><Relationship Id="rId80" Type="http://schemas.openxmlformats.org/officeDocument/2006/relationships/image" Target="../media/image3.png"/><Relationship Id="rId3" Type="http://schemas.openxmlformats.org/officeDocument/2006/relationships/image" Target="../media/image1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46" Type="http://schemas.openxmlformats.org/officeDocument/2006/relationships/image" Target="../media/image46.jpeg"/><Relationship Id="rId59" Type="http://schemas.openxmlformats.org/officeDocument/2006/relationships/image" Target="../media/image59.png"/><Relationship Id="rId67" Type="http://schemas.openxmlformats.org/officeDocument/2006/relationships/image" Target="../media/image67.jpeg"/><Relationship Id="rId20" Type="http://schemas.openxmlformats.org/officeDocument/2006/relationships/image" Target="../media/image20.jpe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jpg"/><Relationship Id="rId70" Type="http://schemas.openxmlformats.org/officeDocument/2006/relationships/image" Target="../media/image70.jpeg"/><Relationship Id="rId75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jpeg"/><Relationship Id="rId49" Type="http://schemas.openxmlformats.org/officeDocument/2006/relationships/image" Target="../media/image49.png"/><Relationship Id="rId57" Type="http://schemas.openxmlformats.org/officeDocument/2006/relationships/image" Target="../media/image57.jpeg"/><Relationship Id="rId10" Type="http://schemas.openxmlformats.org/officeDocument/2006/relationships/image" Target="../media/image10.jpe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jpeg"/><Relationship Id="rId65" Type="http://schemas.openxmlformats.org/officeDocument/2006/relationships/image" Target="../media/image65.gif"/><Relationship Id="rId73" Type="http://schemas.openxmlformats.org/officeDocument/2006/relationships/image" Target="../media/image73.jpeg"/><Relationship Id="rId78" Type="http://schemas.openxmlformats.org/officeDocument/2006/relationships/image" Target="../media/image78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9" Type="http://schemas.openxmlformats.org/officeDocument/2006/relationships/image" Target="../media/image39.jpe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7" Type="http://schemas.openxmlformats.org/officeDocument/2006/relationships/image" Target="../media/image7.jpeg"/><Relationship Id="rId71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8" y="6653640"/>
            <a:ext cx="9914298" cy="204360"/>
          </a:xfrm>
          <a:prstGeom prst="rect">
            <a:avLst/>
          </a:prstGeom>
        </p:spPr>
      </p:pic>
      <p:pic>
        <p:nvPicPr>
          <p:cNvPr id="3" name="Изображение 2" descr="Начало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189"/>
            <a:ext cx="4496911" cy="5069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4342679"/>
            <a:ext cx="4539351" cy="12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640"/>
            <a:ext cx="9914298" cy="204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0576" y="2636912"/>
            <a:ext cx="76448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000" dirty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выводили проект в лидеры российского топа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AppStore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r>
              <a:rPr lang="mr-IN" sz="200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создавали Годовой отчет за неделю;</a:t>
            </a:r>
          </a:p>
          <a:p>
            <a:r>
              <a:rPr lang="mr-IN" sz="2000" dirty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выпускали журнал с плюшевой обложкой;</a:t>
            </a:r>
          </a:p>
          <a:p>
            <a:r>
              <a:rPr lang="mr-IN" sz="2000" dirty="0">
                <a:solidFill>
                  <a:srgbClr val="632523"/>
                </a:solidFill>
              </a:rPr>
              <a:t>–</a:t>
            </a:r>
            <a:r>
              <a:rPr lang="ru-RU" sz="2000" dirty="0">
                <a:solidFill>
                  <a:srgbClr val="632523"/>
                </a:solidFill>
              </a:rPr>
              <a:t> </a:t>
            </a:r>
            <a:r>
              <a:rPr lang="ru-RU" sz="2000" b="1" dirty="0">
                <a:solidFill>
                  <a:srgbClr val="632523"/>
                </a:solidFill>
              </a:rPr>
              <a:t>складывали календарь из 1 075 260 зерен;</a:t>
            </a:r>
          </a:p>
          <a:p>
            <a:r>
              <a:rPr lang="mr-IN" sz="2000" dirty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E46C0A"/>
                </a:solidFill>
              </a:rPr>
              <a:t>выпускали издания на девяти языках, в 2016 году в их число вошел индонезийский язык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 многое другое</a:t>
            </a:r>
            <a:r>
              <a:rPr lang="mr-IN" sz="20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497" y="1208946"/>
            <a:ext cx="9127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Колоссальный опыт, накопленный нашей компанией, не имеет аналогов в России. Например, выполняя задачи клиента, мы: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488" y="260648"/>
            <a:ext cx="4953000" cy="525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НАШИ ВОЗМОЖНОСТИ</a:t>
            </a:r>
            <a:endParaRPr lang="ru-RU" sz="2817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5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8" y="6681024"/>
            <a:ext cx="9914298" cy="204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09018" y="5170890"/>
            <a:ext cx="2028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46C0A"/>
                </a:solidFill>
              </a:rPr>
              <a:t>В 2011 году выпустили первое в России корпоративное издание для </a:t>
            </a:r>
            <a:r>
              <a:rPr lang="ru-RU" sz="1600" b="1" dirty="0" err="1">
                <a:solidFill>
                  <a:srgbClr val="E46C0A"/>
                </a:solidFill>
              </a:rPr>
              <a:t>iРad</a:t>
            </a:r>
            <a:endParaRPr lang="ru-RU" sz="1600" b="1" dirty="0">
              <a:solidFill>
                <a:srgbClr val="E46C0A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811" y="4287095"/>
            <a:ext cx="2684189" cy="20669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0489" y="812563"/>
            <a:ext cx="8736971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33" dirty="0">
                <a:solidFill>
                  <a:srgbClr val="632523"/>
                </a:solidFill>
              </a:rPr>
              <a:t>Как лидеры рынка мы считаем своим долгом брать на себя обучающую и развивающую функцию </a:t>
            </a:r>
            <a:r>
              <a:rPr lang="mr-IN" sz="1733" dirty="0">
                <a:solidFill>
                  <a:srgbClr val="632523"/>
                </a:solidFill>
              </a:rPr>
              <a:t>–</a:t>
            </a:r>
            <a:r>
              <a:rPr lang="ru-RU" sz="1733" dirty="0">
                <a:solidFill>
                  <a:srgbClr val="632523"/>
                </a:solidFill>
              </a:rPr>
              <a:t> мы делимся опытом, участвуем в конкурсах, в проведении исследований </a:t>
            </a:r>
            <a:r>
              <a:rPr lang="ru-RU" sz="1733" dirty="0" smtClean="0">
                <a:solidFill>
                  <a:srgbClr val="632523"/>
                </a:solidFill>
              </a:rPr>
              <a:t>и </a:t>
            </a:r>
            <a:r>
              <a:rPr lang="ru-RU" sz="1733" dirty="0">
                <a:solidFill>
                  <a:srgbClr val="632523"/>
                </a:solidFill>
              </a:rPr>
              <a:t>разработке методик оценки рынка корпоративных медиа. В том числе: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81225" y="1844824"/>
            <a:ext cx="2418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 2007 года проводим обучающие мероприятия для участников рынка,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2016 году в составе коммуникационной группы появилась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консалт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-студия «Действующие лица»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2740" y="4156777"/>
            <a:ext cx="4212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46C0A"/>
                </a:solidFill>
              </a:rPr>
              <a:t>С 2007 года работаем со студентами профильных специальностей МГУ, МГИМО, РУДН, ИГУМО и других вузов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731" y="2766080"/>
            <a:ext cx="789746" cy="1364998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619" y="2922097"/>
            <a:ext cx="789746" cy="136499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07" y="3000106"/>
            <a:ext cx="789746" cy="13649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8497" y="1852375"/>
            <a:ext cx="3120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46C0A"/>
                </a:solidFill>
              </a:rPr>
              <a:t>В 2011</a:t>
            </a:r>
            <a:r>
              <a:rPr lang="mr-IN" sz="1600" dirty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sz="1600" b="1" dirty="0">
                <a:solidFill>
                  <a:srgbClr val="E46C0A"/>
                </a:solidFill>
              </a:rPr>
              <a:t>2014 гг. </a:t>
            </a:r>
            <a:r>
              <a:rPr lang="en-US" sz="1600" b="1" dirty="0" smtClean="0">
                <a:solidFill>
                  <a:srgbClr val="E46C0A"/>
                </a:solidFill>
              </a:rPr>
              <a:t>c</a:t>
            </a:r>
            <a:r>
              <a:rPr lang="ru-RU" sz="1600" b="1" dirty="0" err="1" smtClean="0">
                <a:solidFill>
                  <a:srgbClr val="E46C0A"/>
                </a:solidFill>
              </a:rPr>
              <a:t>оздали</a:t>
            </a:r>
            <a:r>
              <a:rPr lang="ru-RU" sz="1600" b="1" dirty="0" smtClean="0">
                <a:solidFill>
                  <a:srgbClr val="E46C0A"/>
                </a:solidFill>
              </a:rPr>
              <a:t> </a:t>
            </a:r>
            <a:r>
              <a:rPr lang="ru-RU" sz="1600" b="1" dirty="0">
                <a:solidFill>
                  <a:srgbClr val="E46C0A"/>
                </a:solidFill>
              </a:rPr>
              <a:t>серию деловой литературы «Корпоративные коммуникации»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260648"/>
            <a:ext cx="479118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17" b="1" cap="all" dirty="0">
                <a:solidFill>
                  <a:srgbClr val="632523"/>
                </a:solidFill>
              </a:rPr>
              <a:t>Мы сделали это первыми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82870" y="1877537"/>
            <a:ext cx="30318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Совместно с Сообществом внутренних коммуникаторов провели единственное в своем роде масштабное исследование «Рынок корпоративных медиа   2010</a:t>
            </a:r>
            <a:r>
              <a:rPr lang="mr-IN" sz="1600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2016»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498" y="5170890"/>
            <a:ext cx="4134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32523"/>
                </a:solidFill>
              </a:rPr>
              <a:t>В 2015 году предложили свою систему оценки качества корпоративных медиа и разработали онлайн-инструмент для самостоятельного и объективного измерения качества издания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44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8" y="6672640"/>
            <a:ext cx="9914298" cy="204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4515" y="1400775"/>
            <a:ext cx="42124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Издательские услуги</a:t>
            </a:r>
          </a:p>
          <a:p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dirty="0">
                <a:solidFill>
                  <a:srgbClr val="632523"/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Производство корпоративной прессы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для всех типов аудиторий (b2b, b2p, b2c). Полный комплекс работ под ключ </a:t>
            </a:r>
            <a:r>
              <a:rPr lang="mr-IN" sz="1600" dirty="0">
                <a:solidFill>
                  <a:srgbClr val="632523"/>
                </a:solidFill>
              </a:rPr>
              <a:t>–</a:t>
            </a:r>
            <a:r>
              <a:rPr lang="ru-RU" sz="1600" dirty="0">
                <a:solidFill>
                  <a:srgbClr val="632523"/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от концепции до готового тиража, любой набор связанных с производством услуг: тексты, фото, иллюстрации, дизайн, верстка,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цветокоррекция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и др.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498" y="807095"/>
            <a:ext cx="858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632523"/>
                </a:solidFill>
              </a:rPr>
              <a:t>Мы предлагаем самую большую линейку услуг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1009" y="1400775"/>
            <a:ext cx="4504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E46C0A"/>
                </a:solidFill>
              </a:rPr>
              <a:t>Digital</a:t>
            </a:r>
          </a:p>
          <a:p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Разработка и техническая поддержка проектов любой сложности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1009" y="2332472"/>
            <a:ext cx="4290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46C0A"/>
                </a:solidFill>
              </a:rPr>
              <a:t>Контент</a:t>
            </a:r>
          </a:p>
          <a:p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Подготовка текстового контента </a:t>
            </a:r>
            <a:r>
              <a:rPr lang="ru-RU" sz="1600" dirty="0">
                <a:solidFill>
                  <a:srgbClr val="632523"/>
                </a:solidFill>
              </a:rPr>
              <a:t>различных тематик и адаптация его для любых каналов коммуникации, в т. ч. </a:t>
            </a:r>
            <a:r>
              <a:rPr lang="ru-RU" sz="1600" dirty="0" err="1">
                <a:solidFill>
                  <a:srgbClr val="632523"/>
                </a:solidFill>
              </a:rPr>
              <a:t>интранет</a:t>
            </a:r>
            <a:r>
              <a:rPr lang="ru-RU" sz="1600" dirty="0">
                <a:solidFill>
                  <a:srgbClr val="632523"/>
                </a:solidFill>
              </a:rPr>
              <a:t>, сайты, социальные сети  и т. п.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Разработка и создание </a:t>
            </a:r>
            <a:r>
              <a:rPr lang="ru-RU" sz="1600" b="1" dirty="0" err="1">
                <a:solidFill>
                  <a:srgbClr val="632523"/>
                </a:solidFill>
              </a:rPr>
              <a:t>инфографики</a:t>
            </a:r>
            <a:r>
              <a:rPr lang="ru-RU" sz="1600" b="1" dirty="0">
                <a:solidFill>
                  <a:srgbClr val="632523"/>
                </a:solidFill>
              </a:rPr>
              <a:t> </a:t>
            </a:r>
            <a:r>
              <a:rPr lang="ru-RU" sz="1600" dirty="0">
                <a:solidFill>
                  <a:srgbClr val="632523"/>
                </a:solidFill>
              </a:rPr>
              <a:t>любого уровня сложности, включая 3</a:t>
            </a:r>
            <a:r>
              <a:rPr lang="en-US" sz="1600" dirty="0">
                <a:solidFill>
                  <a:srgbClr val="632523"/>
                </a:solidFill>
              </a:rPr>
              <a:t>D</a:t>
            </a:r>
            <a:r>
              <a:rPr lang="ru-RU" sz="1600" dirty="0">
                <a:solidFill>
                  <a:srgbClr val="632523"/>
                </a:solidFill>
              </a:rPr>
              <a:t>- и анимированную </a:t>
            </a:r>
            <a:r>
              <a:rPr lang="ru-RU" sz="1600" dirty="0" err="1">
                <a:solidFill>
                  <a:srgbClr val="632523"/>
                </a:solidFill>
              </a:rPr>
              <a:t>инфографику</a:t>
            </a:r>
            <a:endParaRPr lang="ru-RU" sz="1600" dirty="0">
              <a:solidFill>
                <a:srgbClr val="632523"/>
              </a:solidFill>
            </a:endParaRP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Подготовка </a:t>
            </a:r>
            <a:r>
              <a:rPr lang="ru-RU" sz="1600" b="1" dirty="0" err="1">
                <a:solidFill>
                  <a:srgbClr val="632523"/>
                </a:solidFill>
              </a:rPr>
              <a:t>видеоконтента</a:t>
            </a:r>
            <a:endParaRPr lang="ru-RU" sz="1600" b="1" dirty="0">
              <a:solidFill>
                <a:srgbClr val="6325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488" y="260648"/>
            <a:ext cx="4953000" cy="525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НАШИ ВОЗМОЖНОСТИ</a:t>
            </a:r>
            <a:endParaRPr lang="ru-RU" sz="2817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4515" y="3975061"/>
            <a:ext cx="39784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E46C0A"/>
                </a:solidFill>
              </a:rPr>
              <a:t>Дизайн и полиграфия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 Производство сувенирной, подарочной, представительской и другой продукции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Книги и фотоальбомы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Годовые отчеты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Корпоративные справочники и кодексы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Рабочие тетради и учебники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Плакаты и листовки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31009" y="4833156"/>
            <a:ext cx="4602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E46C0A"/>
                </a:solidFill>
              </a:rPr>
              <a:t>Сопутствующие услуги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Размещение рекламы в корпоративных медиа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Фотосъемка всех видов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Организация мероприятий</a:t>
            </a:r>
          </a:p>
          <a:p>
            <a:pPr lvl="0"/>
            <a:r>
              <a:rPr lang="mr-IN" sz="1600" b="1" dirty="0">
                <a:solidFill>
                  <a:srgbClr val="632523"/>
                </a:solidFill>
              </a:rPr>
              <a:t>–</a:t>
            </a:r>
            <a:r>
              <a:rPr lang="ru-RU" sz="1600" b="1" dirty="0">
                <a:solidFill>
                  <a:srgbClr val="632523"/>
                </a:solidFill>
              </a:rPr>
              <a:t> Организация и проведение обучающих семинаров и тренингов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66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" y="6669360"/>
            <a:ext cx="9914298" cy="204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4488" y="260648"/>
            <a:ext cx="4953000" cy="525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17" b="1" dirty="0">
                <a:solidFill>
                  <a:schemeClr val="bg1"/>
                </a:solidFill>
              </a:rPr>
              <a:t>НАШИ ЖУРНАЛЫ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186977"/>
            <a:ext cx="1834166" cy="4915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8" y="1019269"/>
            <a:ext cx="1826836" cy="2481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70" y="991240"/>
            <a:ext cx="1867538" cy="2509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66" y="1021856"/>
            <a:ext cx="1840709" cy="2479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4" y="1021856"/>
            <a:ext cx="1748012" cy="2479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1" y="4050834"/>
            <a:ext cx="1826903" cy="2402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31" y="4086772"/>
            <a:ext cx="1789557" cy="23665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42" y="4099782"/>
            <a:ext cx="1781740" cy="23535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39" y="4077072"/>
            <a:ext cx="176955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5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88" y="260648"/>
            <a:ext cx="2437911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17" b="1" dirty="0">
                <a:solidFill>
                  <a:srgbClr val="FFFFFF"/>
                </a:solidFill>
              </a:rPr>
              <a:t>НАШИ ГАЗЕТЫ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186977"/>
            <a:ext cx="1834166" cy="491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5" y="976228"/>
            <a:ext cx="2205600" cy="31191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55" y="997131"/>
            <a:ext cx="2190820" cy="30982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39" y="980728"/>
            <a:ext cx="2276721" cy="32197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04" y="3669985"/>
            <a:ext cx="2184053" cy="3173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7" y="3644734"/>
            <a:ext cx="2272149" cy="32132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76" y="3636971"/>
            <a:ext cx="2373591" cy="30396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8" y="6653640"/>
            <a:ext cx="9914298" cy="2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44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8" y="1069866"/>
            <a:ext cx="2912197" cy="46449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987"/>
            <a:ext cx="5826940" cy="60728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4488" y="260648"/>
            <a:ext cx="4953000" cy="525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НАША ИНФОГРАФИКА</a:t>
            </a:r>
          </a:p>
        </p:txBody>
      </p:sp>
      <p:pic>
        <p:nvPicPr>
          <p:cNvPr id="14" name="Изображение 13" descr="инфогр_бриллианты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03" y="770987"/>
            <a:ext cx="4718997" cy="3126065"/>
          </a:xfrm>
          <a:prstGeom prst="rect">
            <a:avLst/>
          </a:prstGeom>
        </p:spPr>
      </p:pic>
      <p:pic>
        <p:nvPicPr>
          <p:cNvPr id="3" name="Изображение 2" descr="инфографика_росатом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48" y="2588754"/>
            <a:ext cx="5811095" cy="4269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1024"/>
            <a:ext cx="9914298" cy="2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66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5043"/>
            <a:ext cx="5692874" cy="2964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061" y="854714"/>
            <a:ext cx="4424204" cy="296400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701570"/>
            <a:ext cx="3951328" cy="315642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574" y="3701230"/>
            <a:ext cx="4696692" cy="313112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0426" y="3701919"/>
            <a:ext cx="2227172" cy="3156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6496" y="260648"/>
            <a:ext cx="5138330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</a:rPr>
              <a:t>ДРУГАЯ ПЕЧАТНАЯ ПРОДУКЦИЯ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1024"/>
            <a:ext cx="9914298" cy="2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5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8" y="6681024"/>
            <a:ext cx="9914298" cy="204360"/>
          </a:xfrm>
          <a:prstGeom prst="rect">
            <a:avLst/>
          </a:prstGeom>
        </p:spPr>
      </p:pic>
      <p:pic>
        <p:nvPicPr>
          <p:cNvPr id="5" name="Рисунок 4" descr="logo-svg-on-whi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188640"/>
            <a:ext cx="1584176" cy="6780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4488" y="260648"/>
            <a:ext cx="6115701" cy="55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НАШИ </a:t>
            </a:r>
            <a:r>
              <a:rPr lang="en-US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DIGITAL</a:t>
            </a:r>
            <a:r>
              <a:rPr lang="ru-RU" sz="3033" b="1" dirty="0">
                <a:solidFill>
                  <a:srgbClr val="632523"/>
                </a:solidFill>
              </a:rPr>
              <a:t>-</a:t>
            </a:r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ПРОДУКТЫ</a:t>
            </a:r>
            <a:endParaRPr lang="ru-RU" sz="2817" dirty="0">
              <a:solidFill>
                <a:schemeClr val="accent2">
                  <a:lumMod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07" y="4581128"/>
            <a:ext cx="1963135" cy="1154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9234" y="1423034"/>
            <a:ext cx="2340260" cy="409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67" b="1" dirty="0">
                <a:solidFill>
                  <a:srgbClr val="31859C"/>
                </a:solidFill>
              </a:rPr>
              <a:t>Более </a:t>
            </a:r>
            <a:r>
              <a:rPr lang="en-US" sz="2167" b="1" dirty="0">
                <a:solidFill>
                  <a:srgbClr val="31859C"/>
                </a:solidFill>
              </a:rPr>
              <a:t>5 </a:t>
            </a:r>
            <a:r>
              <a:rPr lang="ru-RU" sz="2167" b="1" dirty="0">
                <a:solidFill>
                  <a:srgbClr val="31859C"/>
                </a:solidFill>
              </a:rPr>
              <a:t>лет на рынке</a:t>
            </a:r>
          </a:p>
          <a:p>
            <a:pPr algn="ctr"/>
            <a:endParaRPr lang="ru-RU" sz="2167" b="1" dirty="0">
              <a:solidFill>
                <a:srgbClr val="31859C"/>
              </a:solidFill>
            </a:endParaRPr>
          </a:p>
          <a:p>
            <a:pPr algn="ctr"/>
            <a:endParaRPr lang="ru-RU" sz="2167" b="1" dirty="0">
              <a:solidFill>
                <a:srgbClr val="31859C"/>
              </a:solidFill>
            </a:endParaRPr>
          </a:p>
          <a:p>
            <a:pPr algn="ctr"/>
            <a:r>
              <a:rPr lang="ru-RU" sz="2167" b="1" dirty="0">
                <a:solidFill>
                  <a:schemeClr val="accent2">
                    <a:lumMod val="50000"/>
                  </a:schemeClr>
                </a:solidFill>
              </a:rPr>
              <a:t>Более 40 реализованных проектов</a:t>
            </a:r>
          </a:p>
          <a:p>
            <a:pPr algn="ctr"/>
            <a:endParaRPr lang="ru-RU" sz="2167" b="1" dirty="0">
              <a:solidFill>
                <a:srgbClr val="632523"/>
              </a:solidFill>
            </a:endParaRPr>
          </a:p>
          <a:p>
            <a:pPr algn="ctr"/>
            <a:endParaRPr lang="ru-RU" sz="2167" b="1" dirty="0">
              <a:solidFill>
                <a:srgbClr val="632523"/>
              </a:solidFill>
            </a:endParaRPr>
          </a:p>
          <a:p>
            <a:pPr algn="ctr"/>
            <a:r>
              <a:rPr lang="ru-RU" sz="2167" b="1" dirty="0">
                <a:solidFill>
                  <a:srgbClr val="31859C"/>
                </a:solidFill>
              </a:rPr>
              <a:t>10 проектов отмечены наградами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965" y="1626459"/>
            <a:ext cx="1769675" cy="11544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2" t="49262" r="22585"/>
          <a:stretch/>
        </p:blipFill>
        <p:spPr>
          <a:xfrm>
            <a:off x="2534731" y="2966991"/>
            <a:ext cx="1716191" cy="1158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533" y="1617429"/>
            <a:ext cx="1537249" cy="11634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0966" y="4797152"/>
            <a:ext cx="1895750" cy="115840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06506" y="4125077"/>
            <a:ext cx="1992393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33" b="1" dirty="0" err="1">
                <a:solidFill>
                  <a:srgbClr val="31859C"/>
                </a:solidFill>
              </a:rPr>
              <a:t>Интранет</a:t>
            </a:r>
            <a:r>
              <a:rPr lang="ru-RU" sz="1733" b="1" dirty="0">
                <a:solidFill>
                  <a:srgbClr val="31859C"/>
                </a:solidFill>
              </a:rPr>
              <a:t>-порталы</a:t>
            </a:r>
            <a:endParaRPr lang="ru-RU" sz="1733" dirty="0">
              <a:solidFill>
                <a:srgbClr val="3185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20952" y="1197783"/>
            <a:ext cx="1992393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33" b="1" dirty="0">
                <a:solidFill>
                  <a:srgbClr val="31859C"/>
                </a:solidFill>
              </a:rPr>
              <a:t>Веб-сайты</a:t>
            </a:r>
            <a:endParaRPr lang="ru-RU" sz="1733" dirty="0">
              <a:solidFill>
                <a:srgbClr val="3185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94738" y="2276872"/>
            <a:ext cx="1638182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33" b="1" dirty="0">
                <a:solidFill>
                  <a:srgbClr val="31859C"/>
                </a:solidFill>
              </a:rPr>
              <a:t>Мобильные приложения</a:t>
            </a:r>
            <a:endParaRPr lang="ru-RU" sz="1733" dirty="0">
              <a:solidFill>
                <a:srgbClr val="3185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7174" y="931108"/>
            <a:ext cx="1937554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33" b="1" dirty="0">
                <a:solidFill>
                  <a:schemeClr val="accent5">
                    <a:lumMod val="75000"/>
                  </a:schemeClr>
                </a:solidFill>
              </a:rPr>
              <a:t>Электронные издания</a:t>
            </a:r>
            <a:endParaRPr lang="ru-RU" sz="1733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17595" y="3858401"/>
            <a:ext cx="1895750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33" b="1" dirty="0">
                <a:solidFill>
                  <a:srgbClr val="31859C"/>
                </a:solidFill>
              </a:rPr>
              <a:t>Системы </a:t>
            </a:r>
            <a:r>
              <a:rPr lang="ru-RU" sz="1733" b="1" dirty="0" smtClean="0">
                <a:solidFill>
                  <a:srgbClr val="31859C"/>
                </a:solidFill>
              </a:rPr>
              <a:t>корпоративного обучения</a:t>
            </a:r>
            <a:endParaRPr lang="ru-RU" sz="1733" dirty="0">
              <a:solidFill>
                <a:srgbClr val="3185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0576" y="6125234"/>
            <a:ext cx="7718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0" dirty="0">
                <a:solidFill>
                  <a:schemeClr val="bg1">
                    <a:lumMod val="50000"/>
                  </a:schemeClr>
                </a:solidFill>
              </a:rPr>
              <a:t>Познакомиться с нашим портфолио можно на сайте </a:t>
            </a:r>
            <a:r>
              <a:rPr lang="en-US" sz="2000" b="1" dirty="0">
                <a:solidFill>
                  <a:srgbClr val="7CB63B"/>
                </a:solidFill>
              </a:rPr>
              <a:t>www.ml-digital.ru</a:t>
            </a:r>
            <a:endParaRPr lang="ru-RU" sz="2000" dirty="0">
              <a:solidFill>
                <a:srgbClr val="7CB6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52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7" b="97000" l="3500" r="94625">
                        <a14:foregroundMark x1="51750" y1="92750" x2="76250" y2="94333"/>
                        <a14:foregroundMark x1="75375" y1="94333" x2="76688" y2="94083"/>
                        <a14:foregroundMark x1="93313" y1="57000" x2="93313" y2="57000"/>
                        <a14:foregroundMark x1="87625" y1="84750" x2="87625" y2="84750"/>
                        <a14:foregroundMark x1="88063" y1="85000" x2="92125" y2="80917"/>
                        <a14:foregroundMark x1="92563" y1="80333" x2="93875" y2="73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6" y="670193"/>
            <a:ext cx="8190910" cy="61431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8" y="6681024"/>
            <a:ext cx="9914298" cy="204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4488" y="260648"/>
            <a:ext cx="6115701" cy="525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КОМПЕТЕНЦИИ И ТЕХНОЛОГИИ</a:t>
            </a:r>
            <a:endParaRPr lang="ru-RU" sz="2817" dirty="0">
              <a:solidFill>
                <a:schemeClr val="accent2">
                  <a:lumMod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logo-svg-on-whit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188640"/>
            <a:ext cx="1584176" cy="678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13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640"/>
            <a:ext cx="9914298" cy="204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1032" y="888778"/>
            <a:ext cx="42904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«Роснефть», «</a:t>
            </a: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</a:rPr>
              <a:t>Газпромнефть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», «Эксон </a:t>
            </a: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</a:rPr>
              <a:t>Нефтегаз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 Лимитед», «ФосАгро», «</a:t>
            </a: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</a:rPr>
              <a:t>ЕвроХим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», золотодобывающая компания «Полюс», «Пивоваренная компания «Балтика», «</a:t>
            </a: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</a:rPr>
              <a:t>Хенкель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», Центробанк, </a:t>
            </a: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</a:rPr>
              <a:t>Атомэнергомаш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и другие компании уже оценили эффективность и качество наших тренингов.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488" y="260648"/>
            <a:ext cx="2286652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17" b="1" dirty="0">
                <a:solidFill>
                  <a:srgbClr val="632523"/>
                </a:solidFill>
              </a:rPr>
              <a:t>КОНСАЛТИНГ</a:t>
            </a:r>
            <a:endParaRPr lang="ru-RU" sz="2817" dirty="0">
              <a:solidFill>
                <a:srgbClr val="63252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506" y="2614846"/>
            <a:ext cx="4212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7CB63B"/>
                </a:solidFill>
              </a:rPr>
              <a:t>Мы провели </a:t>
            </a:r>
            <a:r>
              <a:rPr lang="ru-RU" b="1" dirty="0">
                <a:solidFill>
                  <a:srgbClr val="7CB63B"/>
                </a:solidFill>
              </a:rPr>
              <a:t>десятки</a:t>
            </a:r>
            <a:r>
              <a:rPr lang="ru-RU" dirty="0">
                <a:solidFill>
                  <a:srgbClr val="7CB63B"/>
                </a:solidFill>
              </a:rPr>
              <a:t> экспертных семинаров и тренингов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506" y="3429000"/>
            <a:ext cx="4212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C0504D">
                    <a:lumMod val="50000"/>
                  </a:srgbClr>
                </a:solidFill>
              </a:rPr>
              <a:t>Их посетили более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1000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</a:rPr>
              <a:t> слушателей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506" y="3945830"/>
            <a:ext cx="4212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7CB63B"/>
                </a:solidFill>
              </a:rPr>
              <a:t>Мы получаем </a:t>
            </a:r>
            <a:r>
              <a:rPr lang="ru-RU" b="1" dirty="0">
                <a:solidFill>
                  <a:srgbClr val="7CB63B"/>
                </a:solidFill>
              </a:rPr>
              <a:t>высокие оценки </a:t>
            </a:r>
            <a:r>
              <a:rPr lang="ru-RU" dirty="0">
                <a:solidFill>
                  <a:srgbClr val="7CB63B"/>
                </a:solidFill>
              </a:rPr>
              <a:t>участников и </a:t>
            </a:r>
            <a:r>
              <a:rPr lang="ru-RU" b="1" dirty="0">
                <a:solidFill>
                  <a:srgbClr val="7CB63B"/>
                </a:solidFill>
              </a:rPr>
              <a:t>заказ повторных тренингов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6709" y="926254"/>
            <a:ext cx="39420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632523"/>
                </a:solidFill>
              </a:rPr>
              <a:t>Мы оказываем экспертные </a:t>
            </a:r>
            <a:r>
              <a:rPr lang="ru-RU" b="1" dirty="0" smtClean="0">
                <a:solidFill>
                  <a:srgbClr val="632523"/>
                </a:solidFill>
              </a:rPr>
              <a:t>и </a:t>
            </a:r>
            <a:r>
              <a:rPr lang="ru-RU" b="1" dirty="0">
                <a:solidFill>
                  <a:srgbClr val="632523"/>
                </a:solidFill>
              </a:rPr>
              <a:t>консалтинговые</a:t>
            </a:r>
            <a:r>
              <a:rPr lang="ru-RU" dirty="0">
                <a:solidFill>
                  <a:srgbClr val="632523"/>
                </a:solidFill>
              </a:rPr>
              <a:t> услуги в области корпоративных </a:t>
            </a:r>
            <a:r>
              <a:rPr lang="ru-RU" dirty="0" smtClean="0">
                <a:solidFill>
                  <a:srgbClr val="632523"/>
                </a:solidFill>
              </a:rPr>
              <a:t>медиа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ru-RU" dirty="0" smtClean="0">
                <a:solidFill>
                  <a:srgbClr val="632523"/>
                </a:solidFill>
              </a:rPr>
              <a:t>и </a:t>
            </a:r>
            <a:r>
              <a:rPr lang="ru-RU" dirty="0">
                <a:solidFill>
                  <a:srgbClr val="632523"/>
                </a:solidFill>
              </a:rPr>
              <a:t>коммуникаций нашим </a:t>
            </a:r>
            <a:r>
              <a:rPr lang="ru-RU" dirty="0" smtClean="0">
                <a:solidFill>
                  <a:srgbClr val="632523"/>
                </a:solidFill>
              </a:rPr>
              <a:t>клиентам </a:t>
            </a:r>
            <a:endParaRPr lang="en-US" dirty="0" smtClean="0">
              <a:solidFill>
                <a:srgbClr val="632523"/>
              </a:solidFill>
            </a:endParaRPr>
          </a:p>
          <a:p>
            <a:pPr lvl="0"/>
            <a:r>
              <a:rPr lang="ru-RU" dirty="0" smtClean="0">
                <a:solidFill>
                  <a:srgbClr val="632523"/>
                </a:solidFill>
              </a:rPr>
              <a:t>и </a:t>
            </a:r>
            <a:r>
              <a:rPr lang="ru-RU" dirty="0">
                <a:solidFill>
                  <a:srgbClr val="632523"/>
                </a:solidFill>
              </a:rPr>
              <a:t>другим участникам рынка</a:t>
            </a:r>
          </a:p>
          <a:p>
            <a:pPr lvl="0"/>
            <a:endParaRPr lang="ru-RU" dirty="0">
              <a:solidFill>
                <a:srgbClr val="63252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506" y="5036983"/>
            <a:ext cx="4212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C0504D">
                    <a:lumMod val="50000"/>
                  </a:srgbClr>
                </a:solidFill>
              </a:rPr>
              <a:t>Каждое образовательное мероприятие наши консультанты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разрабатывают индивидуально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</a:rPr>
              <a:t>, исходя из задач и потребностей заказчика </a:t>
            </a:r>
            <a:endParaRPr lang="ru-RU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75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8" y="6697821"/>
            <a:ext cx="9914298" cy="204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4488" y="260648"/>
            <a:ext cx="4953000" cy="525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КТО МЫ</a:t>
            </a:r>
            <a:endParaRPr lang="ru-RU" sz="2817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2560" y="980728"/>
            <a:ext cx="8151355" cy="526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История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ediaLine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началась с корпоративной прессы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383" dirty="0" smtClean="0">
                <a:solidFill>
                  <a:srgbClr val="632523"/>
                </a:solidFill>
              </a:rPr>
              <a:t>За </a:t>
            </a:r>
            <a:r>
              <a:rPr lang="ru-RU" sz="2383" dirty="0">
                <a:solidFill>
                  <a:srgbClr val="632523"/>
                </a:solidFill>
              </a:rPr>
              <a:t>13 лет работы </a:t>
            </a:r>
            <a:r>
              <a:rPr lang="ru-RU" sz="2383" dirty="0" smtClean="0">
                <a:solidFill>
                  <a:srgbClr val="632523"/>
                </a:solidFill>
              </a:rPr>
              <a:t>в этой сфере нашими </a:t>
            </a:r>
            <a:r>
              <a:rPr lang="ru-RU" sz="2383" dirty="0">
                <a:solidFill>
                  <a:srgbClr val="632523"/>
                </a:solidFill>
              </a:rPr>
              <a:t>заказчиками становились крупнейшие российские и транснациональные компании.</a:t>
            </a:r>
          </a:p>
          <a:p>
            <a:r>
              <a:rPr lang="ru-RU" sz="2383" dirty="0">
                <a:solidFill>
                  <a:srgbClr val="632523"/>
                </a:solidFill>
              </a:rPr>
              <a:t>Постепенно погружаясь в специфику коммуникационного бизнеса и задачи наших клиентов, мы совершенствовали методы работы, расширяли список инструментов и компетенций.</a:t>
            </a:r>
          </a:p>
          <a:p>
            <a:r>
              <a:rPr lang="ru-RU" sz="2383" b="1" dirty="0">
                <a:solidFill>
                  <a:schemeClr val="accent6">
                    <a:lumMod val="75000"/>
                  </a:schemeClr>
                </a:solidFill>
              </a:rPr>
              <a:t>Сегодня </a:t>
            </a:r>
            <a:r>
              <a:rPr lang="ru-RU" sz="2383" b="1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en-US" sz="2383" b="1" dirty="0" err="1">
                <a:solidFill>
                  <a:schemeClr val="accent6">
                    <a:lumMod val="75000"/>
                  </a:schemeClr>
                </a:solidFill>
              </a:rPr>
              <a:t>ediaLine</a:t>
            </a:r>
            <a:r>
              <a:rPr lang="ru-RU" sz="2383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sz="2600" dirty="0"/>
              <a:t> </a:t>
            </a:r>
            <a:r>
              <a:rPr lang="ru-RU" sz="2383" b="1" dirty="0">
                <a:solidFill>
                  <a:schemeClr val="accent6">
                    <a:lumMod val="75000"/>
                  </a:schemeClr>
                </a:solidFill>
              </a:rPr>
              <a:t>нечто большее, чем издательство.</a:t>
            </a:r>
          </a:p>
          <a:p>
            <a:r>
              <a:rPr lang="ru-RU" sz="2383" dirty="0">
                <a:solidFill>
                  <a:srgbClr val="632523"/>
                </a:solidFill>
              </a:rPr>
              <a:t>Мы предлагаем комплексные решения в области корпоративных коммуникаций, включающие </a:t>
            </a:r>
            <a:r>
              <a:rPr lang="ru-RU" sz="2383" b="1" dirty="0">
                <a:solidFill>
                  <a:schemeClr val="accent6">
                    <a:lumMod val="75000"/>
                  </a:schemeClr>
                </a:solidFill>
              </a:rPr>
              <a:t>все виды печатных изданий, </a:t>
            </a:r>
            <a:r>
              <a:rPr lang="en-US" sz="2383" b="1" dirty="0">
                <a:solidFill>
                  <a:schemeClr val="accent6">
                    <a:lumMod val="75000"/>
                  </a:schemeClr>
                </a:solidFill>
              </a:rPr>
              <a:t>digital</a:t>
            </a:r>
            <a:r>
              <a:rPr lang="ru-RU" sz="2383" b="1" dirty="0">
                <a:solidFill>
                  <a:schemeClr val="accent6">
                    <a:lumMod val="75000"/>
                  </a:schemeClr>
                </a:solidFill>
              </a:rPr>
              <a:t>-инструменты, </a:t>
            </a:r>
            <a:r>
              <a:rPr lang="ru-RU" sz="2383" b="1" dirty="0" smtClean="0">
                <a:solidFill>
                  <a:schemeClr val="accent6">
                    <a:lumMod val="75000"/>
                  </a:schemeClr>
                </a:solidFill>
              </a:rPr>
              <a:t>видео-производство, </a:t>
            </a:r>
            <a:r>
              <a:rPr lang="ru-RU" sz="2383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2383" b="1" dirty="0">
                <a:solidFill>
                  <a:schemeClr val="accent6">
                    <a:lumMod val="75000"/>
                  </a:schemeClr>
                </a:solidFill>
              </a:rPr>
              <a:t>также образовательные семинары и тренинги.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4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8" y="6741368"/>
            <a:ext cx="9914298" cy="2043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35987" y="3605146"/>
            <a:ext cx="429047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b="1" dirty="0">
                <a:solidFill>
                  <a:srgbClr val="632523"/>
                </a:solidFill>
              </a:rPr>
              <a:t>105120, Москва,</a:t>
            </a:r>
            <a:br>
              <a:rPr lang="ru-RU" sz="1950" b="1" dirty="0">
                <a:solidFill>
                  <a:srgbClr val="632523"/>
                </a:solidFill>
              </a:rPr>
            </a:br>
            <a:r>
              <a:rPr lang="ru-RU" sz="1950" b="1" dirty="0">
                <a:solidFill>
                  <a:srgbClr val="632523"/>
                </a:solidFill>
              </a:rPr>
              <a:t>ул. Нижняя </a:t>
            </a:r>
            <a:r>
              <a:rPr lang="ru-RU" sz="1950" b="1" dirty="0" err="1">
                <a:solidFill>
                  <a:srgbClr val="632523"/>
                </a:solidFill>
              </a:rPr>
              <a:t>Сыромятническая</a:t>
            </a:r>
            <a:r>
              <a:rPr lang="ru-RU" sz="1950" b="1" dirty="0">
                <a:solidFill>
                  <a:srgbClr val="632523"/>
                </a:solidFill>
              </a:rPr>
              <a:t>, д. 10, стр. 9, офис 307</a:t>
            </a:r>
          </a:p>
          <a:p>
            <a:r>
              <a:rPr lang="ru-RU" sz="1950" b="1" dirty="0">
                <a:solidFill>
                  <a:srgbClr val="632523"/>
                </a:solidFill>
              </a:rPr>
              <a:t>Тел.: +7 (495) 640-08-38/39 </a:t>
            </a:r>
          </a:p>
          <a:p>
            <a:r>
              <a:rPr lang="en-US" sz="2000" b="1" dirty="0" smtClean="0">
                <a:solidFill>
                  <a:srgbClr val="7CB63B"/>
                </a:solidFill>
              </a:rPr>
              <a:t>info@medialine-pressa.ru</a:t>
            </a:r>
            <a:br>
              <a:rPr lang="en-US" sz="2000" b="1" dirty="0" smtClean="0">
                <a:solidFill>
                  <a:srgbClr val="7CB63B"/>
                </a:solidFill>
              </a:rPr>
            </a:br>
            <a:endParaRPr lang="ru-RU" sz="2000" dirty="0">
              <a:solidFill>
                <a:srgbClr val="7CB63B"/>
              </a:solidFill>
            </a:endParaRPr>
          </a:p>
          <a:p>
            <a:r>
              <a:rPr lang="en-US" sz="2000" b="1" dirty="0" smtClean="0">
                <a:solidFill>
                  <a:srgbClr val="7CB63B"/>
                </a:solidFill>
              </a:rPr>
              <a:t>www.medialine-pressa.ru</a:t>
            </a:r>
            <a:endParaRPr lang="ru-RU" sz="2000" dirty="0">
              <a:solidFill>
                <a:srgbClr val="7CB63B"/>
              </a:solidFill>
            </a:endParaRPr>
          </a:p>
        </p:txBody>
      </p:sp>
      <p:pic>
        <p:nvPicPr>
          <p:cNvPr id="8" name="Изображение 7" descr="log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7" t="25955" r="10628" b="32829"/>
          <a:stretch/>
        </p:blipFill>
        <p:spPr>
          <a:xfrm>
            <a:off x="7905328" y="188640"/>
            <a:ext cx="1822020" cy="2004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0662" y="1916832"/>
            <a:ext cx="58506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3284984"/>
            <a:ext cx="350088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669191" y="3993063"/>
            <a:ext cx="2535000" cy="26432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30208" y="908720"/>
            <a:ext cx="2535260" cy="28083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/>
          </a:p>
        </p:txBody>
      </p:sp>
      <p:sp>
        <p:nvSpPr>
          <p:cNvPr id="11" name="Прямоугольник 10"/>
          <p:cNvSpPr/>
          <p:nvPr/>
        </p:nvSpPr>
        <p:spPr>
          <a:xfrm>
            <a:off x="3744147" y="908720"/>
            <a:ext cx="2535000" cy="2730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/>
          </a:p>
        </p:txBody>
      </p:sp>
      <p:sp>
        <p:nvSpPr>
          <p:cNvPr id="10" name="Прямоугольник 9"/>
          <p:cNvSpPr/>
          <p:nvPr/>
        </p:nvSpPr>
        <p:spPr>
          <a:xfrm>
            <a:off x="818541" y="908720"/>
            <a:ext cx="2535000" cy="273030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8" y="6658594"/>
            <a:ext cx="9914298" cy="204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2870" y="915629"/>
            <a:ext cx="2418269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50" b="1" cap="all" dirty="0">
                <a:solidFill>
                  <a:srgbClr val="FFFFFF"/>
                </a:solidFill>
              </a:rPr>
              <a:t>Digital</a:t>
            </a:r>
            <a:endParaRPr lang="ru-RU" sz="1950" b="1" cap="all" dirty="0">
              <a:solidFill>
                <a:srgbClr val="FFFFFF"/>
              </a:solidFill>
            </a:endParaRPr>
          </a:p>
          <a:p>
            <a:r>
              <a:rPr lang="ru-RU" sz="1517" dirty="0">
                <a:solidFill>
                  <a:srgbClr val="632523"/>
                </a:solidFill>
              </a:rPr>
              <a:t>Наше </a:t>
            </a:r>
            <a:r>
              <a:rPr lang="en-US" sz="1517" dirty="0">
                <a:solidFill>
                  <a:schemeClr val="accent2">
                    <a:lumMod val="50000"/>
                  </a:schemeClr>
                </a:solidFill>
              </a:rPr>
              <a:t>digital</a:t>
            </a:r>
            <a:r>
              <a:rPr lang="ru-RU" sz="1517" dirty="0">
                <a:solidFill>
                  <a:srgbClr val="632523"/>
                </a:solidFill>
              </a:rPr>
              <a:t>-подразделение занимается разработкой   и техподдержкой проектов любой сложности, включая  корпоративные сайты, </a:t>
            </a:r>
            <a:r>
              <a:rPr lang="ru-RU" sz="1517" dirty="0" err="1">
                <a:solidFill>
                  <a:srgbClr val="632523"/>
                </a:solidFill>
              </a:rPr>
              <a:t>интранет</a:t>
            </a:r>
            <a:r>
              <a:rPr lang="ru-RU" sz="1517" dirty="0">
                <a:solidFill>
                  <a:srgbClr val="632523"/>
                </a:solidFill>
              </a:rPr>
              <a:t>-порталы, мобильные приложения и ресурсы для бизнес-аналитики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6549" y="916895"/>
            <a:ext cx="2418269" cy="2693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733" b="1" dirty="0">
                <a:solidFill>
                  <a:schemeClr val="bg1"/>
                </a:solidFill>
              </a:rPr>
              <a:t>ИЗДАТЕЛЬСТВО</a:t>
            </a:r>
            <a:endParaRPr lang="ru-RU" sz="1733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517" dirty="0">
                <a:solidFill>
                  <a:schemeClr val="accent2">
                    <a:lumMod val="50000"/>
                  </a:schemeClr>
                </a:solidFill>
              </a:rPr>
              <a:t>Мы выполняем весь комплекс работ по подготовке и выпуску периодических и других корпоративных изданий,  а также полиграфической и сувенирной продукции под ключ - от разработки концепции до доставки готового тиража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9191" y="942056"/>
            <a:ext cx="2398491" cy="269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33" b="1" dirty="0">
                <a:solidFill>
                  <a:srgbClr val="FFFFFF"/>
                </a:solidFill>
              </a:rPr>
              <a:t>КОНСАЛТИНГ</a:t>
            </a:r>
          </a:p>
          <a:p>
            <a:pPr lvl="0"/>
            <a:r>
              <a:rPr lang="ru-RU" sz="1517" dirty="0">
                <a:solidFill>
                  <a:srgbClr val="632523"/>
                </a:solidFill>
              </a:rPr>
              <a:t>Мы делимся своими знаниями. Наши консультанты разрабатывают и проводят тренинги по всем ключевым направлениям корпоративных коммуникаций </a:t>
            </a:r>
            <a:r>
              <a:rPr lang="mr-IN" sz="1517" dirty="0">
                <a:solidFill>
                  <a:srgbClr val="632523"/>
                </a:solidFill>
              </a:rPr>
              <a:t>–</a:t>
            </a:r>
            <a:r>
              <a:rPr lang="ru-RU" sz="1517" dirty="0">
                <a:solidFill>
                  <a:srgbClr val="632523"/>
                </a:solidFill>
              </a:rPr>
              <a:t> внешних и внутренних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488" y="260648"/>
            <a:ext cx="4953000" cy="525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КОМПЛЕКСНЫЙ ПОДХОД</a:t>
            </a:r>
            <a:endParaRPr lang="ru-RU" sz="2817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8541" y="3993063"/>
            <a:ext cx="2535000" cy="26432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2870" y="3993063"/>
            <a:ext cx="2535000" cy="26522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733" b="1" dirty="0">
                <a:solidFill>
                  <a:srgbClr val="FFFFFF"/>
                </a:solidFill>
              </a:rPr>
              <a:t>МУЛЬТИФОРМАТНОСТЬ</a:t>
            </a:r>
          </a:p>
          <a:p>
            <a:r>
              <a:rPr lang="ru-RU" sz="1517" dirty="0">
                <a:solidFill>
                  <a:srgbClr val="632523"/>
                </a:solidFill>
              </a:rPr>
              <a:t>В нашем портфолио </a:t>
            </a:r>
            <a:r>
              <a:rPr lang="mr-IN" sz="1517" dirty="0">
                <a:solidFill>
                  <a:srgbClr val="632523"/>
                </a:solidFill>
              </a:rPr>
              <a:t>–</a:t>
            </a:r>
            <a:r>
              <a:rPr lang="ru-RU" sz="1517" dirty="0">
                <a:solidFill>
                  <a:srgbClr val="632523"/>
                </a:solidFill>
              </a:rPr>
              <a:t> кейсы по созданию электронных медиа  с нуля и электронных версий уже существующих печатных изданий (</a:t>
            </a:r>
            <a:r>
              <a:rPr lang="ru-RU" sz="1517" dirty="0" err="1">
                <a:solidFill>
                  <a:srgbClr val="632523"/>
                </a:solidFill>
              </a:rPr>
              <a:t>флеш-листалки</a:t>
            </a:r>
            <a:r>
              <a:rPr lang="ru-RU" sz="1517" dirty="0">
                <a:solidFill>
                  <a:srgbClr val="632523"/>
                </a:solidFill>
              </a:rPr>
              <a:t>, электронные рассылки, веб</a:t>
            </a:r>
            <a:r>
              <a:rPr lang="en-US" sz="1517" dirty="0">
                <a:solidFill>
                  <a:srgbClr val="632523"/>
                </a:solidFill>
              </a:rPr>
              <a:t>-</a:t>
            </a:r>
            <a:r>
              <a:rPr lang="ru-RU" sz="1517" dirty="0">
                <a:solidFill>
                  <a:srgbClr val="632523"/>
                </a:solidFill>
              </a:rPr>
              <a:t>сайты, мобильные приложения и проч.)</a:t>
            </a:r>
            <a:endParaRPr lang="ru-RU" sz="151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8541" y="3951058"/>
            <a:ext cx="2496277" cy="1526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33" b="1" dirty="0">
                <a:solidFill>
                  <a:schemeClr val="bg1"/>
                </a:solidFill>
              </a:rPr>
              <a:t>ФИЛИАЛЫ</a:t>
            </a:r>
          </a:p>
          <a:p>
            <a:r>
              <a:rPr lang="ru-RU" sz="1517" dirty="0">
                <a:solidFill>
                  <a:schemeClr val="accent2">
                    <a:lumMod val="50000"/>
                  </a:schemeClr>
                </a:solidFill>
              </a:rPr>
              <a:t>Для удобства наших партнеров в Северо-Западном регионе мы открыли представительство в Санкт-Петербурге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9191" y="3993063"/>
            <a:ext cx="2418269" cy="2460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33" b="1" cap="all" dirty="0">
                <a:solidFill>
                  <a:srgbClr val="FFFFFF"/>
                </a:solidFill>
              </a:rPr>
              <a:t>ИННОВАЦИИ</a:t>
            </a:r>
          </a:p>
          <a:p>
            <a:r>
              <a:rPr lang="ru-RU" sz="1517" dirty="0">
                <a:solidFill>
                  <a:srgbClr val="632523"/>
                </a:solidFill>
              </a:rPr>
              <a:t>Мы постоянно расширяем линейку  продуктов. </a:t>
            </a:r>
          </a:p>
          <a:p>
            <a:r>
              <a:rPr lang="ru-RU" sz="1517" dirty="0">
                <a:solidFill>
                  <a:srgbClr val="632523"/>
                </a:solidFill>
              </a:rPr>
              <a:t>В 2016 году производство </a:t>
            </a:r>
            <a:r>
              <a:rPr lang="ru-RU" sz="1517" dirty="0" err="1">
                <a:solidFill>
                  <a:srgbClr val="632523"/>
                </a:solidFill>
              </a:rPr>
              <a:t>инфографики</a:t>
            </a:r>
            <a:r>
              <a:rPr lang="ru-RU" sz="1517" dirty="0">
                <a:solidFill>
                  <a:srgbClr val="632523"/>
                </a:solidFill>
              </a:rPr>
              <a:t> выделено    в отдельное направление. В 2017 году мы развиваем производство корпоративного видео-контента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8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4485260" y="932723"/>
            <a:ext cx="4368173" cy="4368485"/>
          </a:xfrm>
          <a:prstGeom prst="wedgeEllipseCallout">
            <a:avLst>
              <a:gd name="adj1" fmla="val -45905"/>
              <a:gd name="adj2" fmla="val 4297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640"/>
            <a:ext cx="9914298" cy="204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8974" y="2592144"/>
            <a:ext cx="397844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8"/>
              </a:lnSpc>
            </a:pPr>
            <a:r>
              <a:rPr lang="ru-RU" sz="2817" dirty="0">
                <a:solidFill>
                  <a:srgbClr val="FFFFFF"/>
                </a:solidFill>
              </a:rPr>
              <a:t>сотрудник</a:t>
            </a:r>
          </a:p>
          <a:p>
            <a:pPr algn="ctr">
              <a:lnSpc>
                <a:spcPts val="2708"/>
              </a:lnSpc>
            </a:pPr>
            <a:r>
              <a:rPr lang="ru-RU" sz="3467" b="1" dirty="0">
                <a:solidFill>
                  <a:srgbClr val="FFFFFF"/>
                </a:solidFill>
              </a:rPr>
              <a:t>15 профессий</a:t>
            </a:r>
          </a:p>
          <a:p>
            <a:pPr algn="ctr">
              <a:lnSpc>
                <a:spcPts val="2708"/>
              </a:lnSpc>
            </a:pPr>
            <a:r>
              <a:rPr lang="ru-RU" sz="2817" dirty="0">
                <a:solidFill>
                  <a:srgbClr val="FFFFFF"/>
                </a:solidFill>
              </a:rPr>
              <a:t>работает в московском и питерском офисах </a:t>
            </a:r>
            <a:r>
              <a:rPr lang="ru-RU" sz="2817" dirty="0" smtClean="0">
                <a:solidFill>
                  <a:srgbClr val="FFFFFF"/>
                </a:solidFill>
              </a:rPr>
              <a:t>«</a:t>
            </a:r>
            <a:r>
              <a:rPr lang="en-US" sz="2817" dirty="0" err="1" smtClean="0">
                <a:solidFill>
                  <a:srgbClr val="FFFFFF"/>
                </a:solidFill>
              </a:rPr>
              <a:t>MediaLine</a:t>
            </a:r>
            <a:r>
              <a:rPr lang="ru-RU" sz="2817" dirty="0" smtClean="0">
                <a:solidFill>
                  <a:srgbClr val="FFFFFF"/>
                </a:solidFill>
              </a:rPr>
              <a:t>»</a:t>
            </a:r>
            <a:endParaRPr lang="ru-RU" sz="2817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541" y="1088740"/>
            <a:ext cx="3276364" cy="2659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83" dirty="0">
                <a:solidFill>
                  <a:srgbClr val="632523"/>
                </a:solidFill>
              </a:rPr>
              <a:t>«</a:t>
            </a:r>
            <a:r>
              <a:rPr lang="ru-RU" sz="2383" dirty="0" err="1" smtClean="0">
                <a:solidFill>
                  <a:srgbClr val="632523"/>
                </a:solidFill>
              </a:rPr>
              <a:t>Ме</a:t>
            </a:r>
            <a:r>
              <a:rPr lang="en-US" sz="2383" dirty="0" err="1" smtClean="0">
                <a:solidFill>
                  <a:srgbClr val="632523"/>
                </a:solidFill>
              </a:rPr>
              <a:t>diaLine</a:t>
            </a:r>
            <a:r>
              <a:rPr lang="ru-RU" sz="2383" dirty="0" smtClean="0">
                <a:solidFill>
                  <a:srgbClr val="632523"/>
                </a:solidFill>
              </a:rPr>
              <a:t>» </a:t>
            </a:r>
            <a:r>
              <a:rPr lang="ru-RU" sz="2383" dirty="0">
                <a:solidFill>
                  <a:srgbClr val="632523"/>
                </a:solidFill>
              </a:rPr>
              <a:t>всегда делал ставку на штатных </a:t>
            </a:r>
          </a:p>
          <a:p>
            <a:r>
              <a:rPr lang="ru-RU" sz="2383" dirty="0">
                <a:solidFill>
                  <a:srgbClr val="632523"/>
                </a:solidFill>
              </a:rPr>
              <a:t>сотрудников </a:t>
            </a:r>
          </a:p>
          <a:p>
            <a:endParaRPr lang="ru-RU" sz="2383" dirty="0">
              <a:solidFill>
                <a:srgbClr val="632523"/>
              </a:solidFill>
            </a:endParaRPr>
          </a:p>
          <a:p>
            <a:r>
              <a:rPr lang="ru-RU" sz="2383" b="1" dirty="0">
                <a:solidFill>
                  <a:srgbClr val="632523"/>
                </a:solidFill>
              </a:rPr>
              <a:t>Это надежнее</a:t>
            </a:r>
          </a:p>
          <a:p>
            <a:r>
              <a:rPr lang="ru-RU" sz="2383" b="1" dirty="0">
                <a:solidFill>
                  <a:srgbClr val="632523"/>
                </a:solidFill>
              </a:rPr>
              <a:t>для клиента!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8541" y="4458114"/>
            <a:ext cx="3588399" cy="1559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83" dirty="0" smtClean="0">
                <a:solidFill>
                  <a:srgbClr val="632523"/>
                </a:solidFill>
              </a:rPr>
              <a:t>C</a:t>
            </a:r>
            <a:r>
              <a:rPr lang="ru-RU" sz="2383" dirty="0" err="1" smtClean="0">
                <a:solidFill>
                  <a:srgbClr val="632523"/>
                </a:solidFill>
              </a:rPr>
              <a:t>амый</a:t>
            </a:r>
            <a:r>
              <a:rPr lang="ru-RU" sz="2383" dirty="0" smtClean="0">
                <a:solidFill>
                  <a:srgbClr val="632523"/>
                </a:solidFill>
              </a:rPr>
              <a:t> </a:t>
            </a:r>
            <a:r>
              <a:rPr lang="ru-RU" sz="2383" dirty="0">
                <a:solidFill>
                  <a:srgbClr val="632523"/>
                </a:solidFill>
              </a:rPr>
              <a:t>большой штат сотрудников среди издательских агентств СНГ и Восточной Европы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33087" y="1037780"/>
            <a:ext cx="187220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0"/>
              </a:lnSpc>
            </a:pPr>
            <a:r>
              <a:rPr lang="ru-RU" sz="10833" b="1" dirty="0">
                <a:solidFill>
                  <a:schemeClr val="bg1"/>
                </a:solidFill>
              </a:rPr>
              <a:t>91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4488" y="260648"/>
            <a:ext cx="4953000" cy="525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</a:rPr>
              <a:t>КОМАНДА</a:t>
            </a:r>
            <a:endParaRPr lang="ru-RU" sz="2817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06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4402"/>
            <a:ext cx="9914298" cy="204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6506" y="1340768"/>
            <a:ext cx="2730000" cy="265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17" b="1" dirty="0">
                <a:solidFill>
                  <a:schemeClr val="accent6">
                    <a:lumMod val="75000"/>
                  </a:schemeClr>
                </a:solidFill>
              </a:rPr>
              <a:t>2,1</a:t>
            </a:r>
          </a:p>
          <a:p>
            <a:pPr algn="ctr">
              <a:lnSpc>
                <a:spcPts val="2708"/>
              </a:lnSpc>
            </a:pPr>
            <a:r>
              <a:rPr lang="ru-RU" sz="2817" b="1" dirty="0">
                <a:solidFill>
                  <a:schemeClr val="accent6">
                    <a:lumMod val="75000"/>
                  </a:schemeClr>
                </a:solidFill>
              </a:rPr>
              <a:t>млн</a:t>
            </a:r>
            <a:endParaRPr lang="ru-RU" sz="2817" dirty="0">
              <a:solidFill>
                <a:srgbClr val="E46C0A"/>
              </a:solidFill>
            </a:endParaRPr>
          </a:p>
          <a:p>
            <a:pPr algn="ctr">
              <a:lnSpc>
                <a:spcPts val="2708"/>
              </a:lnSpc>
            </a:pPr>
            <a:r>
              <a:rPr lang="ru-RU" sz="2817" b="1" dirty="0">
                <a:solidFill>
                  <a:schemeClr val="accent6">
                    <a:lumMod val="75000"/>
                  </a:schemeClr>
                </a:solidFill>
              </a:rPr>
              <a:t>ежегодный̆ тираж печатных периодических изданий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8844" y="2960948"/>
            <a:ext cx="273030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8"/>
              </a:lnSpc>
            </a:pPr>
            <a:r>
              <a:rPr lang="ru-RU" sz="10833" b="1" dirty="0">
                <a:solidFill>
                  <a:schemeClr val="accent6">
                    <a:lumMod val="75000"/>
                  </a:schemeClr>
                </a:solidFill>
              </a:rPr>
              <a:t>92</a:t>
            </a:r>
          </a:p>
          <a:p>
            <a:pPr algn="ctr">
              <a:lnSpc>
                <a:spcPts val="2730"/>
              </a:lnSpc>
            </a:pPr>
            <a:r>
              <a:rPr lang="ru-RU" sz="2817" b="1" dirty="0">
                <a:solidFill>
                  <a:schemeClr val="accent6">
                    <a:lumMod val="75000"/>
                  </a:schemeClr>
                </a:solidFill>
              </a:rPr>
              <a:t>периодических</a:t>
            </a:r>
          </a:p>
          <a:p>
            <a:pPr algn="ctr">
              <a:lnSpc>
                <a:spcPts val="2730"/>
              </a:lnSpc>
            </a:pPr>
            <a:r>
              <a:rPr lang="ru-RU" sz="2817" b="1" dirty="0">
                <a:solidFill>
                  <a:schemeClr val="accent6">
                    <a:lumMod val="75000"/>
                  </a:schemeClr>
                </a:solidFill>
              </a:rPr>
              <a:t>издания              в нашем</a:t>
            </a:r>
          </a:p>
          <a:p>
            <a:pPr algn="ctr">
              <a:lnSpc>
                <a:spcPts val="2730"/>
              </a:lnSpc>
            </a:pPr>
            <a:r>
              <a:rPr lang="ru-RU" sz="2817" b="1" dirty="0">
                <a:solidFill>
                  <a:schemeClr val="accent6">
                    <a:lumMod val="75000"/>
                  </a:schemeClr>
                </a:solidFill>
              </a:rPr>
              <a:t>портфеле           в 2017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488" y="260648"/>
            <a:ext cx="6162685" cy="95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17" b="1" cap="all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Крупнейший пакет заказов среди издательских агентств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25208" y="1340768"/>
            <a:ext cx="2730303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8"/>
              </a:lnSpc>
            </a:pPr>
            <a:r>
              <a:rPr lang="ru-RU" sz="2817" b="1" dirty="0">
                <a:solidFill>
                  <a:schemeClr val="accent6">
                    <a:lumMod val="75000"/>
                  </a:schemeClr>
                </a:solidFill>
              </a:rPr>
              <a:t>Всего </a:t>
            </a:r>
          </a:p>
          <a:p>
            <a:pPr algn="ctr">
              <a:lnSpc>
                <a:spcPts val="4875"/>
              </a:lnSpc>
            </a:pPr>
            <a:r>
              <a:rPr lang="ru-RU" sz="5417" b="1" dirty="0">
                <a:solidFill>
                  <a:schemeClr val="accent6">
                    <a:lumMod val="75000"/>
                  </a:schemeClr>
                </a:solidFill>
              </a:rPr>
              <a:t>196</a:t>
            </a:r>
          </a:p>
          <a:p>
            <a:pPr algn="ctr">
              <a:lnSpc>
                <a:spcPts val="2708"/>
              </a:lnSpc>
            </a:pPr>
            <a:r>
              <a:rPr lang="ru-RU" sz="2817" b="1" dirty="0">
                <a:solidFill>
                  <a:schemeClr val="accent6">
                    <a:lumMod val="75000"/>
                  </a:schemeClr>
                </a:solidFill>
              </a:rPr>
              <a:t>реализованных проектов печатных корпоративных СМИ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506" y="4365105"/>
            <a:ext cx="1950217" cy="196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17" b="1" dirty="0">
                <a:solidFill>
                  <a:schemeClr val="accent2">
                    <a:lumMod val="50000"/>
                  </a:schemeClr>
                </a:solidFill>
              </a:rPr>
              <a:t>500 </a:t>
            </a:r>
          </a:p>
          <a:p>
            <a:pPr algn="ctr">
              <a:lnSpc>
                <a:spcPts val="2708"/>
              </a:lnSpc>
            </a:pPr>
            <a:r>
              <a:rPr lang="ru-RU" sz="2817" b="1" dirty="0">
                <a:solidFill>
                  <a:schemeClr val="accent2">
                    <a:lumMod val="50000"/>
                  </a:schemeClr>
                </a:solidFill>
              </a:rPr>
              <a:t>выпусков изданий    в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81226" y="4365104"/>
            <a:ext cx="2496277" cy="196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17" b="1" dirty="0">
                <a:solidFill>
                  <a:srgbClr val="632523"/>
                </a:solidFill>
              </a:rPr>
              <a:t>40 </a:t>
            </a:r>
          </a:p>
          <a:p>
            <a:pPr algn="ctr">
              <a:lnSpc>
                <a:spcPts val="2708"/>
              </a:lnSpc>
            </a:pPr>
            <a:r>
              <a:rPr lang="ru-RU" sz="2817" b="1" dirty="0">
                <a:solidFill>
                  <a:srgbClr val="632523"/>
                </a:solidFill>
              </a:rPr>
              <a:t>электронных изданий          и приложений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41968" y="1556794"/>
            <a:ext cx="3704999" cy="37049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965"/>
            <a:ext cx="9914298" cy="2043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1967" y="3158326"/>
            <a:ext cx="366640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8"/>
              </a:lnSpc>
            </a:pPr>
            <a:endParaRPr lang="ru-RU" sz="2817" b="1" dirty="0">
              <a:solidFill>
                <a:schemeClr val="bg1"/>
              </a:solidFill>
            </a:endParaRPr>
          </a:p>
          <a:p>
            <a:pPr algn="ctr">
              <a:lnSpc>
                <a:spcPts val="2708"/>
              </a:lnSpc>
            </a:pPr>
            <a:r>
              <a:rPr lang="ru-RU" sz="5417" b="1" dirty="0">
                <a:solidFill>
                  <a:schemeClr val="bg1"/>
                </a:solidFill>
              </a:rPr>
              <a:t>100</a:t>
            </a:r>
          </a:p>
          <a:p>
            <a:pPr algn="ctr">
              <a:lnSpc>
                <a:spcPts val="2708"/>
              </a:lnSpc>
            </a:pPr>
            <a:r>
              <a:rPr lang="ru-RU" sz="2817" b="1" dirty="0">
                <a:solidFill>
                  <a:schemeClr val="bg1"/>
                </a:solidFill>
              </a:rPr>
              <a:t> ведущих компаний России – наши клиенты</a:t>
            </a:r>
            <a:r>
              <a:rPr lang="en-US" sz="3033" dirty="0">
                <a:solidFill>
                  <a:schemeClr val="bg1"/>
                </a:solidFill>
              </a:rPr>
              <a:t>*</a:t>
            </a:r>
            <a:endParaRPr lang="ru-RU" sz="2817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5035" y="4209087"/>
            <a:ext cx="3744416" cy="135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17" b="1" dirty="0">
                <a:solidFill>
                  <a:srgbClr val="632523"/>
                </a:solidFill>
              </a:rPr>
              <a:t>15</a:t>
            </a:r>
            <a:endParaRPr lang="ru-RU" sz="2817" dirty="0">
              <a:solidFill>
                <a:srgbClr val="632523"/>
              </a:solidFill>
            </a:endParaRPr>
          </a:p>
          <a:p>
            <a:pPr lvl="0" algn="ctr"/>
            <a:r>
              <a:rPr lang="ru-RU" sz="2817" b="1" dirty="0">
                <a:solidFill>
                  <a:srgbClr val="632523"/>
                </a:solidFill>
              </a:rPr>
              <a:t>отраслей бизнеса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65035" y="1400775"/>
            <a:ext cx="3900433" cy="179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17" b="1" dirty="0">
                <a:solidFill>
                  <a:schemeClr val="accent6">
                    <a:lumMod val="75000"/>
                  </a:schemeClr>
                </a:solidFill>
              </a:rPr>
              <a:t>Более </a:t>
            </a:r>
            <a:r>
              <a:rPr lang="ru-RU" sz="5417" b="1" dirty="0">
                <a:solidFill>
                  <a:schemeClr val="accent6">
                    <a:lumMod val="75000"/>
                  </a:schemeClr>
                </a:solidFill>
              </a:rPr>
              <a:t>200 </a:t>
            </a:r>
            <a:r>
              <a:rPr lang="ru-RU" sz="2817" b="1" dirty="0">
                <a:solidFill>
                  <a:schemeClr val="accent6">
                    <a:lumMod val="75000"/>
                  </a:schemeClr>
                </a:solidFill>
              </a:rPr>
              <a:t>клиентов за время работы компании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4488" y="260648"/>
            <a:ext cx="4953000" cy="525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НАШИ КЛИЕНТЫ</a:t>
            </a:r>
            <a:endParaRPr lang="ru-RU" sz="2817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5553" y="1930246"/>
            <a:ext cx="1592103" cy="1208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666"/>
              </a:lnSpc>
            </a:pPr>
            <a:r>
              <a:rPr lang="ru-RU" sz="10833" b="1" dirty="0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6533" y="5661248"/>
            <a:ext cx="4134459" cy="79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17" dirty="0">
                <a:solidFill>
                  <a:prstClr val="white">
                    <a:lumMod val="50000"/>
                  </a:prstClr>
                </a:solidFill>
              </a:rPr>
              <a:t>*</a:t>
            </a:r>
            <a:r>
              <a:rPr lang="ru-RU" sz="1517" dirty="0">
                <a:solidFill>
                  <a:prstClr val="white">
                    <a:lumMod val="50000"/>
                  </a:prstClr>
                </a:solidFill>
              </a:rPr>
              <a:t>Согласно данным «РИА Рейтинг»</a:t>
            </a:r>
          </a:p>
          <a:p>
            <a:pPr lvl="0"/>
            <a:r>
              <a:rPr lang="ru-RU" sz="1517" dirty="0">
                <a:solidFill>
                  <a:prstClr val="white">
                    <a:lumMod val="50000"/>
                  </a:prstClr>
                </a:solidFill>
              </a:rPr>
              <a:t>Топ-100 крупнейших по капитализации компаний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2140" y="2804931"/>
            <a:ext cx="538930" cy="525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17" b="1" dirty="0">
                <a:solidFill>
                  <a:schemeClr val="bg1"/>
                </a:solidFill>
              </a:rPr>
              <a:t>из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8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360"/>
            <a:ext cx="9914298" cy="20436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44488" y="260648"/>
            <a:ext cx="4953000" cy="525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</a:rPr>
              <a:t>НАШИ КЛИЕНТЫ</a:t>
            </a:r>
            <a:endParaRPr lang="ru-RU" sz="2817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8504" y="980726"/>
            <a:ext cx="8834243" cy="5490915"/>
            <a:chOff x="116463" y="776705"/>
            <a:chExt cx="9789538" cy="6084676"/>
          </a:xfrm>
        </p:grpSpPr>
        <p:pic>
          <p:nvPicPr>
            <p:cNvPr id="3" name="Изображение 2" descr="§†≠Ѓ≠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3433" y="4989173"/>
              <a:ext cx="795652" cy="390000"/>
            </a:xfrm>
            <a:prstGeom prst="rect">
              <a:avLst/>
            </a:prstGeom>
          </p:spPr>
        </p:pic>
        <p:pic>
          <p:nvPicPr>
            <p:cNvPr id="7" name="Изображение 6" descr="®≠Ґ®ваЃ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662" y="2804931"/>
              <a:ext cx="763100" cy="390000"/>
            </a:xfrm>
            <a:prstGeom prst="rect">
              <a:avLst/>
            </a:prstGeom>
          </p:spPr>
        </p:pic>
        <p:pic>
          <p:nvPicPr>
            <p:cNvPr id="9" name="Изображение 8" descr="£†ІѓаЃђ_ж•≠ваа•ђЃ≠в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56" b="35355"/>
            <a:stretch/>
          </p:blipFill>
          <p:spPr>
            <a:xfrm>
              <a:off x="1052566" y="2102853"/>
              <a:ext cx="1501273" cy="390000"/>
            </a:xfrm>
            <a:prstGeom prst="rect">
              <a:avLst/>
            </a:prstGeom>
          </p:spPr>
        </p:pic>
        <p:pic>
          <p:nvPicPr>
            <p:cNvPr id="24" name="Изображение 23" descr="АЂаЃб†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3" t="21213" r="10273" b="19644"/>
            <a:stretch/>
          </p:blipFill>
          <p:spPr>
            <a:xfrm>
              <a:off x="276052" y="776705"/>
              <a:ext cx="948724" cy="389999"/>
            </a:xfrm>
            <a:prstGeom prst="rect">
              <a:avLst/>
            </a:prstGeom>
          </p:spPr>
        </p:pic>
        <p:pic>
          <p:nvPicPr>
            <p:cNvPr id="25" name="Изображение 24" descr="АЂмд†°†≠™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4443113"/>
              <a:ext cx="1300847" cy="390000"/>
            </a:xfrm>
            <a:prstGeom prst="rect">
              <a:avLst/>
            </a:prstGeom>
          </p:spPr>
        </p:pic>
        <p:pic>
          <p:nvPicPr>
            <p:cNvPr id="26" name="Изображение 25" descr="АЭМ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7" t="21260" r="10104" b="21239"/>
            <a:stretch/>
          </p:blipFill>
          <p:spPr>
            <a:xfrm>
              <a:off x="116463" y="2726965"/>
              <a:ext cx="1658379" cy="390000"/>
            </a:xfrm>
            <a:prstGeom prst="rect">
              <a:avLst/>
            </a:prstGeom>
          </p:spPr>
        </p:pic>
        <p:pic>
          <p:nvPicPr>
            <p:cNvPr id="27" name="Изображение 26" descr="Б†Ђв®™†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496"/>
            <a:stretch/>
          </p:blipFill>
          <p:spPr>
            <a:xfrm>
              <a:off x="2430507" y="854714"/>
              <a:ext cx="1850632" cy="389999"/>
            </a:xfrm>
            <a:prstGeom prst="rect">
              <a:avLst/>
            </a:prstGeom>
          </p:spPr>
        </p:pic>
        <p:pic>
          <p:nvPicPr>
            <p:cNvPr id="28" name="Изображение 27" descr="бгн™.jp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01" b="32553"/>
            <a:stretch/>
          </p:blipFill>
          <p:spPr>
            <a:xfrm>
              <a:off x="8198291" y="6237312"/>
              <a:ext cx="1669255" cy="585000"/>
            </a:xfrm>
            <a:prstGeom prst="rect">
              <a:avLst/>
            </a:prstGeom>
          </p:spPr>
        </p:pic>
        <p:pic>
          <p:nvPicPr>
            <p:cNvPr id="29" name="Изображение 28" descr="в£™1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861" y="3897052"/>
              <a:ext cx="604652" cy="390000"/>
            </a:xfrm>
            <a:prstGeom prst="rect">
              <a:avLst/>
            </a:prstGeom>
          </p:spPr>
        </p:pic>
        <p:pic>
          <p:nvPicPr>
            <p:cNvPr id="30" name="Изображение 29" descr="Вв°_Б†≠™ ђЃб™Ґл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9" b="17626"/>
            <a:stretch/>
          </p:blipFill>
          <p:spPr>
            <a:xfrm>
              <a:off x="3470836" y="2180861"/>
              <a:ext cx="1741488" cy="390000"/>
            </a:xfrm>
            <a:prstGeom prst="rect">
              <a:avLst/>
            </a:prstGeom>
          </p:spPr>
        </p:pic>
        <p:pic>
          <p:nvPicPr>
            <p:cNvPr id="31" name="Изображение 30" descr="Г†ІѓаЃђ≠•двм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71" y="2102853"/>
              <a:ext cx="791607" cy="390000"/>
            </a:xfrm>
            <a:prstGeom prst="rect">
              <a:avLst/>
            </a:prstGeom>
          </p:spPr>
        </p:pic>
        <p:pic>
          <p:nvPicPr>
            <p:cNvPr id="32" name="Изображение 31" descr="Д®™б®.jpg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6" t="8329" r="29092" b="11174"/>
            <a:stretch/>
          </p:blipFill>
          <p:spPr>
            <a:xfrm>
              <a:off x="6201139" y="5535234"/>
              <a:ext cx="479126" cy="585000"/>
            </a:xfrm>
            <a:prstGeom prst="rect">
              <a:avLst/>
            </a:prstGeom>
          </p:spPr>
        </p:pic>
        <p:pic>
          <p:nvPicPr>
            <p:cNvPr id="33" name="Изображение 32" descr="ДЃ°аЃдЂЃв.jpg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4" t="28006" r="9754" b="27902"/>
            <a:stretch/>
          </p:blipFill>
          <p:spPr>
            <a:xfrm>
              <a:off x="5210547" y="4989173"/>
              <a:ext cx="1068600" cy="390000"/>
            </a:xfrm>
            <a:prstGeom prst="rect">
              <a:avLst/>
            </a:prstGeom>
          </p:spPr>
        </p:pic>
        <p:pic>
          <p:nvPicPr>
            <p:cNvPr id="34" name="Изображение 33" descr="ДЃ™вЃа Р•§§®б.jp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835" y="3350991"/>
              <a:ext cx="1782857" cy="390000"/>
            </a:xfrm>
            <a:prstGeom prst="rect">
              <a:avLst/>
            </a:prstGeom>
          </p:spPr>
        </p:pic>
        <p:pic>
          <p:nvPicPr>
            <p:cNvPr id="35" name="Изображение 34" descr="ђаб™ га†Ђ†.jpg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56" b="18160"/>
            <a:stretch/>
          </p:blipFill>
          <p:spPr>
            <a:xfrm>
              <a:off x="6492366" y="1322766"/>
              <a:ext cx="1502972" cy="585000"/>
            </a:xfrm>
            <a:prstGeom prst="rect">
              <a:avLst/>
            </a:prstGeom>
          </p:spPr>
        </p:pic>
        <p:pic>
          <p:nvPicPr>
            <p:cNvPr id="36" name="Изображение 35" descr="ЕҐаЃе®ђ.jp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17" b="16883"/>
            <a:stretch/>
          </p:blipFill>
          <p:spPr>
            <a:xfrm>
              <a:off x="2960269" y="1322766"/>
              <a:ext cx="1305514" cy="585000"/>
            </a:xfrm>
            <a:prstGeom prst="rect">
              <a:avLst/>
            </a:prstGeom>
          </p:spPr>
        </p:pic>
        <p:pic>
          <p:nvPicPr>
            <p:cNvPr id="38" name="Изображение 37" descr="И≠£Ѓб.jp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962" y="865475"/>
              <a:ext cx="1166113" cy="389999"/>
            </a:xfrm>
            <a:prstGeom prst="rect">
              <a:avLst/>
            </a:prstGeom>
          </p:spPr>
        </p:pic>
        <p:pic>
          <p:nvPicPr>
            <p:cNvPr id="39" name="Изображение 38" descr="И≠дЃб®бв•ђлД¶•в.jpe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096" y="1400775"/>
              <a:ext cx="632433" cy="585000"/>
            </a:xfrm>
            <a:prstGeom prst="rect">
              <a:avLst/>
            </a:prstGeom>
          </p:spPr>
        </p:pic>
        <p:pic>
          <p:nvPicPr>
            <p:cNvPr id="40" name="Изображение 39" descr="ИРАО.jpg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37" b="30379"/>
            <a:stretch/>
          </p:blipFill>
          <p:spPr>
            <a:xfrm>
              <a:off x="116463" y="1283827"/>
              <a:ext cx="1357805" cy="585000"/>
            </a:xfrm>
            <a:prstGeom prst="rect">
              <a:avLst/>
            </a:prstGeom>
          </p:spPr>
        </p:pic>
        <p:pic>
          <p:nvPicPr>
            <p:cNvPr id="41" name="Изображение 40" descr="КЃ™† ™ЃЂ†.jpg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667" y="6276381"/>
              <a:ext cx="1018507" cy="585000"/>
            </a:xfrm>
            <a:prstGeom prst="rect">
              <a:avLst/>
            </a:prstGeom>
          </p:spPr>
        </p:pic>
        <p:pic>
          <p:nvPicPr>
            <p:cNvPr id="42" name="Изображение 41" descr="М•≠Ђ®™•.jpg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3" y="4989173"/>
              <a:ext cx="1242558" cy="390000"/>
            </a:xfrm>
            <a:prstGeom prst="rect">
              <a:avLst/>
            </a:prstGeom>
          </p:spPr>
        </p:pic>
        <p:pic>
          <p:nvPicPr>
            <p:cNvPr id="43" name="Изображение 42" descr="МЃбн≠•а£Ѓ.png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731" y="3897052"/>
              <a:ext cx="942078" cy="390000"/>
            </a:xfrm>
            <a:prstGeom prst="rect">
              <a:avLst/>
            </a:prstGeom>
          </p:spPr>
        </p:pic>
        <p:pic>
          <p:nvPicPr>
            <p:cNvPr id="44" name="Изображение 43" descr="МЃбн≠•а£Ѓб°лв.jpg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b="15244"/>
            <a:stretch/>
          </p:blipFill>
          <p:spPr>
            <a:xfrm>
              <a:off x="1605719" y="1322766"/>
              <a:ext cx="1163039" cy="585000"/>
            </a:xfrm>
            <a:prstGeom prst="rect">
              <a:avLst/>
            </a:prstGeom>
          </p:spPr>
        </p:pic>
        <p:pic>
          <p:nvPicPr>
            <p:cNvPr id="45" name="Изображение 44" descr="н≠•а£ЃѓаЃђ.png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24" b="11604"/>
            <a:stretch/>
          </p:blipFill>
          <p:spPr>
            <a:xfrm>
              <a:off x="8619407" y="5535234"/>
              <a:ext cx="1145840" cy="585000"/>
            </a:xfrm>
            <a:prstGeom prst="rect">
              <a:avLst/>
            </a:prstGeom>
          </p:spPr>
        </p:pic>
        <p:pic>
          <p:nvPicPr>
            <p:cNvPr id="46" name="Изображение 45" descr="н™б†а.png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40" b="18026"/>
            <a:stretch/>
          </p:blipFill>
          <p:spPr>
            <a:xfrm>
              <a:off x="1910663" y="5535234"/>
              <a:ext cx="1459437" cy="585000"/>
            </a:xfrm>
            <a:prstGeom prst="rect">
              <a:avLst/>
            </a:prstGeom>
          </p:spPr>
        </p:pic>
        <p:pic>
          <p:nvPicPr>
            <p:cNvPr id="47" name="Изображение 46" descr="Оа£†≠®™.jpg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04" b="14896"/>
            <a:stretch/>
          </p:blipFill>
          <p:spPr>
            <a:xfrm>
              <a:off x="6045121" y="2804931"/>
              <a:ext cx="1153841" cy="390000"/>
            </a:xfrm>
            <a:prstGeom prst="rect">
              <a:avLst/>
            </a:prstGeom>
          </p:spPr>
        </p:pic>
        <p:pic>
          <p:nvPicPr>
            <p:cNvPr id="48" name="Изображение 47" descr="ПЃЂоб.jpg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82" b="19752"/>
            <a:stretch/>
          </p:blipFill>
          <p:spPr>
            <a:xfrm>
              <a:off x="4328931" y="3897052"/>
              <a:ext cx="1827163" cy="390000"/>
            </a:xfrm>
            <a:prstGeom prst="rect">
              <a:avLst/>
            </a:prstGeom>
          </p:spPr>
        </p:pic>
        <p:pic>
          <p:nvPicPr>
            <p:cNvPr id="49" name="Изображение 48" descr="ПпвЃаЃз™†.png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7157" y="776705"/>
              <a:ext cx="2080000" cy="390000"/>
            </a:xfrm>
            <a:prstGeom prst="rect">
              <a:avLst/>
            </a:prstGeom>
          </p:spPr>
        </p:pic>
        <p:pic>
          <p:nvPicPr>
            <p:cNvPr id="50" name="Изображение 49" descr="ПЭК.png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451" y="4443113"/>
              <a:ext cx="835715" cy="390000"/>
            </a:xfrm>
            <a:prstGeom prst="rect">
              <a:avLst/>
            </a:prstGeom>
          </p:spPr>
        </p:pic>
        <p:pic>
          <p:nvPicPr>
            <p:cNvPr id="51" name="Изображение 50" descr="Р¶§ЂЃ£®бв®™†.jpg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24" b="33107"/>
            <a:stretch/>
          </p:blipFill>
          <p:spPr>
            <a:xfrm>
              <a:off x="7782010" y="3897052"/>
              <a:ext cx="2123991" cy="390000"/>
            </a:xfrm>
            <a:prstGeom prst="rect">
              <a:avLst/>
            </a:prstGeom>
          </p:spPr>
        </p:pic>
        <p:pic>
          <p:nvPicPr>
            <p:cNvPr id="52" name="Изображение 51" descr="Р†§г£†.png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131" y="3897052"/>
              <a:ext cx="1388724" cy="390000"/>
            </a:xfrm>
            <a:prstGeom prst="rect">
              <a:avLst/>
            </a:prstGeom>
          </p:spPr>
        </p:pic>
        <p:pic>
          <p:nvPicPr>
            <p:cNvPr id="53" name="Изображение 52" descr="Р•бЃ.jpg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714" y="2180861"/>
              <a:ext cx="1123200" cy="390000"/>
            </a:xfrm>
            <a:prstGeom prst="rect">
              <a:avLst/>
            </a:prstGeom>
          </p:spPr>
        </p:pic>
        <p:pic>
          <p:nvPicPr>
            <p:cNvPr id="54" name="Изображение 53" descr="Ргб£®§аЃ.jpg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45" y="1322766"/>
              <a:ext cx="1112168" cy="585000"/>
            </a:xfrm>
            <a:prstGeom prst="rect">
              <a:avLst/>
            </a:prstGeom>
          </p:spPr>
        </p:pic>
        <p:pic>
          <p:nvPicPr>
            <p:cNvPr id="55" name="Изображение 54" descr="РКС.jpg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3" t="27066" r="13430" b="25748"/>
            <a:stretch/>
          </p:blipFill>
          <p:spPr>
            <a:xfrm>
              <a:off x="4094905" y="6276381"/>
              <a:ext cx="1224492" cy="585000"/>
            </a:xfrm>
            <a:prstGeom prst="rect">
              <a:avLst/>
            </a:prstGeom>
          </p:spPr>
        </p:pic>
        <p:pic>
          <p:nvPicPr>
            <p:cNvPr id="56" name="Изображение 55" descr="РТИ.jpg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406" y="1494859"/>
              <a:ext cx="713243" cy="389999"/>
            </a:xfrm>
            <a:prstGeom prst="rect">
              <a:avLst/>
            </a:prstGeom>
          </p:spPr>
        </p:pic>
        <p:pic>
          <p:nvPicPr>
            <p:cNvPr id="57" name="Изображение 56" descr="РУСАЛ.jpg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288" y="776707"/>
              <a:ext cx="1219896" cy="585000"/>
            </a:xfrm>
            <a:prstGeom prst="rect">
              <a:avLst/>
            </a:prstGeom>
          </p:spPr>
        </p:pic>
        <p:pic>
          <p:nvPicPr>
            <p:cNvPr id="58" name="Изображение 57" descr="С†ђбг≠£.png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24" b="27210"/>
            <a:stretch/>
          </p:blipFill>
          <p:spPr>
            <a:xfrm>
              <a:off x="194471" y="4989173"/>
              <a:ext cx="1737426" cy="390000"/>
            </a:xfrm>
            <a:prstGeom prst="rect">
              <a:avLst/>
            </a:prstGeom>
          </p:spPr>
        </p:pic>
        <p:pic>
          <p:nvPicPr>
            <p:cNvPr id="59" name="Изображение 58" descr="С•£•¶†.png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983" y="2804931"/>
              <a:ext cx="1124732" cy="390000"/>
            </a:xfrm>
            <a:prstGeom prst="rect">
              <a:avLst/>
            </a:prstGeom>
          </p:spPr>
        </p:pic>
        <p:pic>
          <p:nvPicPr>
            <p:cNvPr id="60" name="Изображение 59" descr="С°•а°†≠™.jpg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1" y="5535234"/>
              <a:ext cx="839712" cy="585000"/>
            </a:xfrm>
            <a:prstGeom prst="rect">
              <a:avLst/>
            </a:prstGeom>
          </p:spPr>
        </p:pic>
        <p:pic>
          <p:nvPicPr>
            <p:cNvPr id="61" name="Изображение 60" descr="С®≠•а£®п.jpg"/>
            <p:cNvPicPr>
              <a:picLocks noChangeAspect="1"/>
            </p:cNvPicPr>
            <p:nvPr/>
          </p:nvPicPr>
          <p:blipFill rotWithShape="1"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79" b="24784"/>
            <a:stretch/>
          </p:blipFill>
          <p:spPr>
            <a:xfrm>
              <a:off x="5187026" y="2180861"/>
              <a:ext cx="1364400" cy="390000"/>
            </a:xfrm>
            <a:prstGeom prst="rect">
              <a:avLst/>
            </a:prstGeom>
          </p:spPr>
        </p:pic>
        <p:pic>
          <p:nvPicPr>
            <p:cNvPr id="62" name="Изображение 61" descr="Т†™•§†.png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173" y="2180861"/>
              <a:ext cx="936000" cy="390000"/>
            </a:xfrm>
            <a:prstGeom prst="rect">
              <a:avLst/>
            </a:prstGeom>
          </p:spPr>
        </p:pic>
        <p:pic>
          <p:nvPicPr>
            <p:cNvPr id="63" name="Изображение 62" descr="ТМХ.jpg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697" y="6276381"/>
              <a:ext cx="1064700" cy="585000"/>
            </a:xfrm>
            <a:prstGeom prst="rect">
              <a:avLst/>
            </a:prstGeom>
          </p:spPr>
        </p:pic>
        <p:pic>
          <p:nvPicPr>
            <p:cNvPr id="64" name="Изображение 63" descr="ФЃб†£аЃ.jpg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134" y="6198373"/>
              <a:ext cx="594230" cy="585000"/>
            </a:xfrm>
            <a:prstGeom prst="rect">
              <a:avLst/>
            </a:prstGeom>
          </p:spPr>
        </p:pic>
        <p:pic>
          <p:nvPicPr>
            <p:cNvPr id="65" name="Изображение 64" descr="Ч•а™®ІЃҐЃ £агѓѓ†.jpg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767" y="2804931"/>
              <a:ext cx="1815273" cy="390000"/>
            </a:xfrm>
            <a:prstGeom prst="rect">
              <a:avLst/>
            </a:prstGeom>
          </p:spPr>
        </p:pic>
        <p:pic>
          <p:nvPicPr>
            <p:cNvPr id="66" name="Изображение 65" descr="Ю≠®ђ®Ђ™.jpg"/>
            <p:cNvPicPr>
              <a:picLocks noChangeAspect="1"/>
            </p:cNvPicPr>
            <p:nvPr/>
          </p:nvPicPr>
          <p:blipFill rotWithShape="1"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97" b="21937"/>
            <a:stretch/>
          </p:blipFill>
          <p:spPr>
            <a:xfrm>
              <a:off x="7839321" y="4989173"/>
              <a:ext cx="718678" cy="390000"/>
            </a:xfrm>
            <a:prstGeom prst="rect">
              <a:avLst/>
            </a:prstGeom>
          </p:spPr>
        </p:pic>
        <p:pic>
          <p:nvPicPr>
            <p:cNvPr id="67" name="Изображение 66" descr="Юѓ•™Ѓ.png"/>
            <p:cNvPicPr>
              <a:picLocks noChangeAspect="1"/>
            </p:cNvPicPr>
            <p:nvPr/>
          </p:nvPicPr>
          <p:blipFill rotWithShape="1"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60" b="11718"/>
            <a:stretch/>
          </p:blipFill>
          <p:spPr>
            <a:xfrm>
              <a:off x="7605295" y="2180861"/>
              <a:ext cx="1293828" cy="390000"/>
            </a:xfrm>
            <a:prstGeom prst="rect">
              <a:avLst/>
            </a:prstGeom>
          </p:spPr>
        </p:pic>
        <p:pic>
          <p:nvPicPr>
            <p:cNvPr id="68" name="Изображение 67" descr="Emg.png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775" y="4443113"/>
              <a:ext cx="939079" cy="390000"/>
            </a:xfrm>
            <a:prstGeom prst="rect">
              <a:avLst/>
            </a:prstGeom>
          </p:spPr>
        </p:pic>
        <p:pic>
          <p:nvPicPr>
            <p:cNvPr id="69" name="Изображение 68" descr="eon.jpg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156" y="4989173"/>
              <a:ext cx="1327660" cy="390000"/>
            </a:xfrm>
            <a:prstGeom prst="rect">
              <a:avLst/>
            </a:prstGeom>
          </p:spPr>
        </p:pic>
        <p:pic>
          <p:nvPicPr>
            <p:cNvPr id="70" name="Изображение 69" descr="logo-pochta-rossii.png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680" y="4989173"/>
              <a:ext cx="806788" cy="390000"/>
            </a:xfrm>
            <a:prstGeom prst="rect">
              <a:avLst/>
            </a:prstGeom>
          </p:spPr>
        </p:pic>
        <p:pic>
          <p:nvPicPr>
            <p:cNvPr id="71" name="Изображение 70" descr="logo-skolkovo.png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6237312"/>
              <a:ext cx="820478" cy="585000"/>
            </a:xfrm>
            <a:prstGeom prst="rect">
              <a:avLst/>
            </a:prstGeom>
          </p:spPr>
        </p:pic>
        <p:pic>
          <p:nvPicPr>
            <p:cNvPr id="72" name="Изображение 71" descr="MegaFon.png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628" y="4443113"/>
              <a:ext cx="1296623" cy="390000"/>
            </a:xfrm>
            <a:prstGeom prst="rect">
              <a:avLst/>
            </a:prstGeom>
          </p:spPr>
        </p:pic>
        <p:pic>
          <p:nvPicPr>
            <p:cNvPr id="74" name="Изображение 73" descr="Sanofi logo 2011.png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288" y="5535234"/>
              <a:ext cx="734678" cy="585000"/>
            </a:xfrm>
            <a:prstGeom prst="rect">
              <a:avLst/>
            </a:prstGeom>
          </p:spPr>
        </p:pic>
        <p:pic>
          <p:nvPicPr>
            <p:cNvPr id="37" name="Изображение 36" descr="З†аг°•¶≠•двм.jpeg"/>
            <p:cNvPicPr>
              <a:picLocks noChangeAspect="1"/>
            </p:cNvPicPr>
            <p:nvPr/>
          </p:nvPicPr>
          <p:blipFill rotWithShape="1"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9" t="24145" r="9104" b="30786"/>
            <a:stretch/>
          </p:blipFill>
          <p:spPr>
            <a:xfrm>
              <a:off x="4718975" y="5535234"/>
              <a:ext cx="1426829" cy="585000"/>
            </a:xfrm>
            <a:prstGeom prst="rect">
              <a:avLst/>
            </a:prstGeom>
          </p:spPr>
        </p:pic>
        <p:pic>
          <p:nvPicPr>
            <p:cNvPr id="76" name="Изображение 75" descr="image.php-20.jpeg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76" y="6237312"/>
              <a:ext cx="1101177" cy="585000"/>
            </a:xfrm>
            <a:prstGeom prst="rect">
              <a:avLst/>
            </a:prstGeom>
          </p:spPr>
        </p:pic>
        <p:pic>
          <p:nvPicPr>
            <p:cNvPr id="77" name="Изображение 76" descr="image.php.jpeg"/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174" y="6237312"/>
              <a:ext cx="1101177" cy="585000"/>
            </a:xfrm>
            <a:prstGeom prst="rect">
              <a:avLst/>
            </a:prstGeom>
          </p:spPr>
        </p:pic>
        <p:pic>
          <p:nvPicPr>
            <p:cNvPr id="78" name="Изображение 77" descr="logo2.png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663" y="4443113"/>
              <a:ext cx="1329546" cy="390000"/>
            </a:xfrm>
            <a:prstGeom prst="rect">
              <a:avLst/>
            </a:prstGeom>
          </p:spPr>
        </p:pic>
        <p:pic>
          <p:nvPicPr>
            <p:cNvPr id="79" name="Изображение 78" descr="image.php-6.jpeg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940" y="4989173"/>
              <a:ext cx="734118" cy="390000"/>
            </a:xfrm>
            <a:prstGeom prst="rect">
              <a:avLst/>
            </a:prstGeom>
          </p:spPr>
        </p:pic>
        <p:pic>
          <p:nvPicPr>
            <p:cNvPr id="80" name="Изображение 79" descr="image.php-9.jpeg"/>
            <p:cNvPicPr>
              <a:picLocks noChangeAspect="1"/>
            </p:cNvPicPr>
            <p:nvPr/>
          </p:nvPicPr>
          <p:blipFill rotWithShape="1"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9" r="20465"/>
            <a:stretch/>
          </p:blipFill>
          <p:spPr>
            <a:xfrm>
              <a:off x="1208585" y="5535234"/>
              <a:ext cx="658011" cy="585000"/>
            </a:xfrm>
            <a:prstGeom prst="rect">
              <a:avLst/>
            </a:prstGeom>
          </p:spPr>
        </p:pic>
        <p:pic>
          <p:nvPicPr>
            <p:cNvPr id="83" name="Изображение 82" descr="1457381556983.jpg"/>
            <p:cNvPicPr>
              <a:picLocks noChangeAspect="1"/>
            </p:cNvPicPr>
            <p:nvPr/>
          </p:nvPicPr>
          <p:blipFill rotWithShape="1"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88" t="7675" r="21069" b="8666"/>
            <a:stretch/>
          </p:blipFill>
          <p:spPr>
            <a:xfrm>
              <a:off x="7839321" y="5535234"/>
              <a:ext cx="712768" cy="585000"/>
            </a:xfrm>
            <a:prstGeom prst="rect">
              <a:avLst/>
            </a:prstGeom>
          </p:spPr>
        </p:pic>
        <p:pic>
          <p:nvPicPr>
            <p:cNvPr id="84" name="Изображение 83" descr="image.php-12.jpeg"/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628" y="3897052"/>
              <a:ext cx="734118" cy="390000"/>
            </a:xfrm>
            <a:prstGeom prst="rect">
              <a:avLst/>
            </a:prstGeom>
          </p:spPr>
        </p:pic>
        <p:pic>
          <p:nvPicPr>
            <p:cNvPr id="85" name="Изображение 84" descr="image.php-5.jpeg"/>
            <p:cNvPicPr>
              <a:picLocks noChangeAspect="1"/>
            </p:cNvPicPr>
            <p:nvPr/>
          </p:nvPicPr>
          <p:blipFill rotWithShape="1"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81" b="17894"/>
            <a:stretch/>
          </p:blipFill>
          <p:spPr>
            <a:xfrm>
              <a:off x="272480" y="3897052"/>
              <a:ext cx="1227096" cy="390000"/>
            </a:xfrm>
            <a:prstGeom prst="rect">
              <a:avLst/>
            </a:prstGeom>
          </p:spPr>
        </p:pic>
        <p:pic>
          <p:nvPicPr>
            <p:cNvPr id="86" name="Изображение 85" descr="logo.gif"/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1399" y="3351035"/>
              <a:ext cx="1223182" cy="390000"/>
            </a:xfrm>
            <a:prstGeom prst="rect">
              <a:avLst/>
            </a:prstGeom>
          </p:spPr>
        </p:pic>
        <p:pic>
          <p:nvPicPr>
            <p:cNvPr id="87" name="Изображение 86" descr="image.php-8.jpeg"/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451" y="2180861"/>
              <a:ext cx="734118" cy="390000"/>
            </a:xfrm>
            <a:prstGeom prst="rect">
              <a:avLst/>
            </a:prstGeom>
          </p:spPr>
        </p:pic>
        <p:pic>
          <p:nvPicPr>
            <p:cNvPr id="88" name="Изображение 87" descr="image.php-10.jpeg"/>
            <p:cNvPicPr>
              <a:picLocks noChangeAspect="1"/>
            </p:cNvPicPr>
            <p:nvPr/>
          </p:nvPicPr>
          <p:blipFill rotWithShape="1"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0" r="16382"/>
            <a:stretch/>
          </p:blipFill>
          <p:spPr>
            <a:xfrm>
              <a:off x="6846937" y="5535234"/>
              <a:ext cx="758358" cy="585000"/>
            </a:xfrm>
            <a:prstGeom prst="rect">
              <a:avLst/>
            </a:prstGeom>
          </p:spPr>
        </p:pic>
        <p:pic>
          <p:nvPicPr>
            <p:cNvPr id="89" name="Изображение 88" descr="image.php-17.jpeg"/>
            <p:cNvPicPr>
              <a:picLocks noChangeAspect="1"/>
            </p:cNvPicPr>
            <p:nvPr/>
          </p:nvPicPr>
          <p:blipFill rotWithShape="1"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96" b="25902"/>
            <a:stretch/>
          </p:blipFill>
          <p:spPr>
            <a:xfrm>
              <a:off x="6690075" y="3350991"/>
              <a:ext cx="1695306" cy="390000"/>
            </a:xfrm>
            <a:prstGeom prst="rect">
              <a:avLst/>
            </a:prstGeom>
          </p:spPr>
        </p:pic>
        <p:pic>
          <p:nvPicPr>
            <p:cNvPr id="90" name="Изображение 89" descr="image.php-7.jpeg"/>
            <p:cNvPicPr>
              <a:picLocks noChangeAspect="1"/>
            </p:cNvPicPr>
            <p:nvPr/>
          </p:nvPicPr>
          <p:blipFill rotWithShape="1"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5" r="16218"/>
            <a:stretch/>
          </p:blipFill>
          <p:spPr>
            <a:xfrm>
              <a:off x="3388688" y="6237312"/>
              <a:ext cx="784225" cy="585000"/>
            </a:xfrm>
            <a:prstGeom prst="rect">
              <a:avLst/>
            </a:prstGeom>
          </p:spPr>
        </p:pic>
        <p:pic>
          <p:nvPicPr>
            <p:cNvPr id="91" name="Изображение 90" descr="image.php.jpeg"/>
            <p:cNvPicPr>
              <a:picLocks noChangeAspect="1"/>
            </p:cNvPicPr>
            <p:nvPr/>
          </p:nvPicPr>
          <p:blipFill rotWithShape="1"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56" b="23333"/>
            <a:stretch/>
          </p:blipFill>
          <p:spPr>
            <a:xfrm>
              <a:off x="5449539" y="3350991"/>
              <a:ext cx="1063635" cy="390000"/>
            </a:xfrm>
            <a:prstGeom prst="rect">
              <a:avLst/>
            </a:prstGeom>
          </p:spPr>
        </p:pic>
        <p:pic>
          <p:nvPicPr>
            <p:cNvPr id="93" name="Изображение 92" descr="logo_header_mrsk.png"/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368" y="4443113"/>
              <a:ext cx="1178667" cy="390000"/>
            </a:xfrm>
            <a:prstGeom prst="rect">
              <a:avLst/>
            </a:prstGeom>
          </p:spPr>
        </p:pic>
        <p:pic>
          <p:nvPicPr>
            <p:cNvPr id="95" name="Изображение 94" descr="b82b7038ea9070c17fd2366fdac866f2.png"/>
            <p:cNvPicPr>
              <a:picLocks noChangeAspect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972" y="854714"/>
              <a:ext cx="690456" cy="389999"/>
            </a:xfrm>
            <a:prstGeom prst="rect">
              <a:avLst/>
            </a:prstGeom>
          </p:spPr>
        </p:pic>
        <p:pic>
          <p:nvPicPr>
            <p:cNvPr id="97" name="Изображение 96" descr="image.php.jpeg"/>
            <p:cNvPicPr>
              <a:picLocks noChangeAspect="1"/>
            </p:cNvPicPr>
            <p:nvPr/>
          </p:nvPicPr>
          <p:blipFill rotWithShape="1"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7" r="21999"/>
            <a:stretch/>
          </p:blipFill>
          <p:spPr>
            <a:xfrm>
              <a:off x="8277425" y="1322766"/>
              <a:ext cx="498000" cy="585000"/>
            </a:xfrm>
            <a:prstGeom prst="rect">
              <a:avLst/>
            </a:prstGeom>
          </p:spPr>
        </p:pic>
        <p:pic>
          <p:nvPicPr>
            <p:cNvPr id="98" name="Изображение 97" descr="image.php-2.jpeg"/>
            <p:cNvPicPr>
              <a:picLocks noChangeAspect="1"/>
            </p:cNvPicPr>
            <p:nvPr/>
          </p:nvPicPr>
          <p:blipFill rotWithShape="1"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3" t="7949" r="18000" b="1"/>
            <a:stretch/>
          </p:blipFill>
          <p:spPr>
            <a:xfrm>
              <a:off x="3236809" y="5535234"/>
              <a:ext cx="632257" cy="585000"/>
            </a:xfrm>
            <a:prstGeom prst="rect">
              <a:avLst/>
            </a:prstGeom>
          </p:spPr>
        </p:pic>
        <p:pic>
          <p:nvPicPr>
            <p:cNvPr id="100" name="Изображение 99" descr="image.php.jpeg"/>
            <p:cNvPicPr>
              <a:picLocks noChangeAspect="1"/>
            </p:cNvPicPr>
            <p:nvPr/>
          </p:nvPicPr>
          <p:blipFill rotWithShape="1"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87" b="27436"/>
            <a:stretch/>
          </p:blipFill>
          <p:spPr>
            <a:xfrm>
              <a:off x="1754645" y="3429043"/>
              <a:ext cx="1392855" cy="390000"/>
            </a:xfrm>
            <a:prstGeom prst="rect">
              <a:avLst/>
            </a:prstGeom>
          </p:spPr>
        </p:pic>
        <p:pic>
          <p:nvPicPr>
            <p:cNvPr id="101" name="Изображение 100" descr="logo.png"/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816" y="4443113"/>
              <a:ext cx="1653600" cy="390000"/>
            </a:xfrm>
            <a:prstGeom prst="rect">
              <a:avLst/>
            </a:prstGeom>
          </p:spPr>
        </p:pic>
        <p:pic>
          <p:nvPicPr>
            <p:cNvPr id="102" name="Изображение 101" descr="image.php-4.jpeg"/>
            <p:cNvPicPr>
              <a:picLocks noChangeAspect="1"/>
            </p:cNvPicPr>
            <p:nvPr/>
          </p:nvPicPr>
          <p:blipFill rotWithShape="1"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" t="22307" r="6666" b="17180"/>
            <a:stretch/>
          </p:blipFill>
          <p:spPr>
            <a:xfrm>
              <a:off x="116463" y="3194974"/>
              <a:ext cx="1279067" cy="585000"/>
            </a:xfrm>
            <a:prstGeom prst="rect">
              <a:avLst/>
            </a:prstGeom>
          </p:spPr>
        </p:pic>
        <p:pic>
          <p:nvPicPr>
            <p:cNvPr id="103" name="Изображение 102" descr="image.php-2.jpeg"/>
            <p:cNvPicPr>
              <a:picLocks noChangeAspect="1"/>
            </p:cNvPicPr>
            <p:nvPr/>
          </p:nvPicPr>
          <p:blipFill rotWithShape="1"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36" b="22307"/>
            <a:stretch/>
          </p:blipFill>
          <p:spPr>
            <a:xfrm>
              <a:off x="8541399" y="2804931"/>
              <a:ext cx="1193878" cy="390000"/>
            </a:xfrm>
            <a:prstGeom prst="rect">
              <a:avLst/>
            </a:prstGeom>
          </p:spPr>
        </p:pic>
        <p:pic>
          <p:nvPicPr>
            <p:cNvPr id="105" name="Изображение 104" descr="image.php.jpeg"/>
            <p:cNvPicPr>
              <a:picLocks noChangeAspect="1"/>
            </p:cNvPicPr>
            <p:nvPr/>
          </p:nvPicPr>
          <p:blipFill rotWithShape="1"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7" t="15175" r="16707" b="12093"/>
            <a:stretch/>
          </p:blipFill>
          <p:spPr>
            <a:xfrm>
              <a:off x="7449277" y="2726922"/>
              <a:ext cx="835714" cy="585000"/>
            </a:xfrm>
            <a:prstGeom prst="rect">
              <a:avLst/>
            </a:prstGeom>
          </p:spPr>
        </p:pic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8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0878"/>
            <a:ext cx="9914298" cy="204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6496" y="260648"/>
            <a:ext cx="5733087" cy="525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НАШИ ДОСТИЖЕНИЯ</a:t>
            </a:r>
            <a:endParaRPr lang="ru-RU" sz="2817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489" y="932723"/>
            <a:ext cx="3432381" cy="179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17" b="1" dirty="0">
                <a:solidFill>
                  <a:schemeClr val="accent6">
                    <a:lumMod val="75000"/>
                  </a:schemeClr>
                </a:solidFill>
              </a:rPr>
              <a:t>117</a:t>
            </a:r>
          </a:p>
          <a:p>
            <a:pPr algn="ctr"/>
            <a:r>
              <a:rPr lang="ru-RU" sz="2817" b="1" dirty="0">
                <a:solidFill>
                  <a:schemeClr val="accent6">
                    <a:lumMod val="75000"/>
                  </a:schemeClr>
                </a:solidFill>
              </a:rPr>
              <a:t>профессиональных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489" y="2988091"/>
            <a:ext cx="4368485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chemeClr val="accent2">
                    <a:lumMod val="50000"/>
                  </a:schemeClr>
                </a:solidFill>
              </a:rPr>
              <a:t>По итогам конкурса «Лучшее корпоративное медиа </a:t>
            </a:r>
            <a:r>
              <a:rPr lang="mr-IN" sz="195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1950" dirty="0">
                <a:solidFill>
                  <a:schemeClr val="accent2">
                    <a:lumMod val="50000"/>
                  </a:schemeClr>
                </a:solidFill>
              </a:rPr>
              <a:t> 2017» </a:t>
            </a:r>
            <a:r>
              <a:rPr lang="ru-RU" sz="195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en-US" sz="1950" dirty="0" err="1" smtClean="0">
                <a:solidFill>
                  <a:schemeClr val="accent2">
                    <a:lumMod val="50000"/>
                  </a:schemeClr>
                </a:solidFill>
              </a:rPr>
              <a:t>MediaLine</a:t>
            </a:r>
            <a:r>
              <a:rPr lang="ru-RU" sz="1950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1950" dirty="0">
                <a:solidFill>
                  <a:schemeClr val="accent2">
                    <a:lumMod val="50000"/>
                  </a:schemeClr>
                </a:solidFill>
              </a:rPr>
              <a:t>и наши сотрудники получили премии в номинациях:</a:t>
            </a:r>
          </a:p>
          <a:p>
            <a:pPr marL="309553" indent="-309553">
              <a:buFont typeface="Arial"/>
              <a:buChar char="•"/>
            </a:pPr>
            <a:r>
              <a:rPr lang="ru-RU" sz="1950" b="1" dirty="0">
                <a:solidFill>
                  <a:schemeClr val="accent6">
                    <a:lumMod val="75000"/>
                  </a:schemeClr>
                </a:solidFill>
              </a:rPr>
              <a:t>«Лучшее издательское агентство»</a:t>
            </a:r>
            <a:endParaRPr lang="ru-RU" sz="195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09553" indent="-309553">
              <a:buFont typeface="Arial"/>
              <a:buChar char="•"/>
            </a:pPr>
            <a:r>
              <a:rPr lang="ru-RU" sz="1950" b="1" dirty="0">
                <a:solidFill>
                  <a:schemeClr val="accent6">
                    <a:lumMod val="75000"/>
                  </a:schemeClr>
                </a:solidFill>
              </a:rPr>
              <a:t>«Лучший редактор корпоративных медиа»</a:t>
            </a:r>
            <a:r>
              <a:rPr lang="ru-RU" sz="19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mr-IN" sz="195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1950" dirty="0">
                <a:solidFill>
                  <a:schemeClr val="accent2">
                    <a:lumMod val="50000"/>
                  </a:schemeClr>
                </a:solidFill>
              </a:rPr>
              <a:t> Татьяна Постникова</a:t>
            </a:r>
          </a:p>
          <a:p>
            <a:pPr marL="309553" indent="-309553">
              <a:buFont typeface="Arial"/>
              <a:buChar char="•"/>
            </a:pPr>
            <a:r>
              <a:rPr lang="ru-RU" sz="1950" b="1" dirty="0">
                <a:solidFill>
                  <a:srgbClr val="E46C0A"/>
                </a:solidFill>
              </a:rPr>
              <a:t>«Лучший молодой редактор корпоративных медиа / «Восходящая звезда»</a:t>
            </a:r>
            <a:r>
              <a:rPr lang="ru-RU" sz="1950" dirty="0">
                <a:solidFill>
                  <a:srgbClr val="E46C0A"/>
                </a:solidFill>
              </a:rPr>
              <a:t> </a:t>
            </a:r>
            <a:r>
              <a:rPr lang="mr-IN" sz="195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1950" dirty="0">
                <a:solidFill>
                  <a:schemeClr val="accent2">
                    <a:lumMod val="50000"/>
                  </a:schemeClr>
                </a:solidFill>
              </a:rPr>
              <a:t> Екатерина Коновалова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65035" y="2988090"/>
            <a:ext cx="4406939" cy="262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67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en-US" sz="2167" b="1" dirty="0" err="1" smtClean="0">
                <a:solidFill>
                  <a:schemeClr val="accent6">
                    <a:lumMod val="75000"/>
                  </a:schemeClr>
                </a:solidFill>
              </a:rPr>
              <a:t>MediaLine</a:t>
            </a:r>
            <a:r>
              <a:rPr lang="ru-RU" sz="2167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mr-IN" sz="2167" dirty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sz="2167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67" b="1" dirty="0">
                <a:solidFill>
                  <a:schemeClr val="accent6">
                    <a:lumMod val="75000"/>
                  </a:schemeClr>
                </a:solidFill>
              </a:rPr>
              <a:t>самое известное на рынке издательское агентство</a:t>
            </a:r>
            <a:endParaRPr lang="ru-RU" sz="2167" dirty="0">
              <a:solidFill>
                <a:srgbClr val="632523"/>
              </a:solidFill>
            </a:endParaRPr>
          </a:p>
          <a:p>
            <a:r>
              <a:rPr lang="ru-RU" sz="2167" dirty="0">
                <a:solidFill>
                  <a:srgbClr val="632523"/>
                </a:solidFill>
              </a:rPr>
              <a:t>Мы много лет сохраняем первое место в рейтинге узнаваемости издателей корпоративных медиа</a:t>
            </a:r>
            <a:r>
              <a:rPr lang="en-US" sz="2167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endParaRPr lang="ru-RU" sz="2167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167" b="1" dirty="0">
              <a:solidFill>
                <a:srgbClr val="632523"/>
              </a:solidFill>
            </a:endParaRPr>
          </a:p>
          <a:p>
            <a:r>
              <a:rPr lang="en-US" sz="1733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1733" dirty="0">
                <a:solidFill>
                  <a:schemeClr val="bg1">
                    <a:lumMod val="50000"/>
                  </a:schemeClr>
                </a:solidFill>
              </a:rPr>
              <a:t>По данным исследования «Рынок корпоративных медиа 2010</a:t>
            </a:r>
            <a:r>
              <a:rPr lang="mr-IN" sz="1733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sz="1733" dirty="0">
                <a:solidFill>
                  <a:schemeClr val="bg1">
                    <a:lumMod val="50000"/>
                  </a:schemeClr>
                </a:solidFill>
              </a:rPr>
              <a:t>2016»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65035" y="1127113"/>
            <a:ext cx="4056451" cy="109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167" dirty="0">
                <a:solidFill>
                  <a:schemeClr val="accent2">
                    <a:lumMod val="50000"/>
                  </a:schemeClr>
                </a:solidFill>
              </a:rPr>
              <a:t>Премии </a:t>
            </a:r>
            <a:endParaRPr lang="ru-RU" sz="2167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r-HR" sz="2167" b="1" dirty="0">
                <a:solidFill>
                  <a:schemeClr val="accent6">
                    <a:lumMod val="75000"/>
                  </a:schemeClr>
                </a:solidFill>
              </a:rPr>
              <a:t>Digital</a:t>
            </a:r>
            <a:r>
              <a:rPr lang="ru-RU" sz="2167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67" b="1" dirty="0">
                <a:solidFill>
                  <a:schemeClr val="accent6">
                    <a:lumMod val="75000"/>
                  </a:schemeClr>
                </a:solidFill>
              </a:rPr>
              <a:t>Communication Awards</a:t>
            </a:r>
          </a:p>
          <a:p>
            <a:pPr algn="ctr"/>
            <a:r>
              <a:rPr lang="is-IS" sz="2167" dirty="0">
                <a:solidFill>
                  <a:srgbClr val="632523"/>
                </a:solidFill>
              </a:rPr>
              <a:t>2014, 2015, 2016 </a:t>
            </a:r>
            <a:r>
              <a:rPr lang="ru-RU" sz="2167" dirty="0">
                <a:solidFill>
                  <a:srgbClr val="632523"/>
                </a:solidFill>
              </a:rPr>
              <a:t>и 2017 </a:t>
            </a:r>
            <a:r>
              <a:rPr lang="is-IS" sz="2167" dirty="0">
                <a:solidFill>
                  <a:srgbClr val="632523"/>
                </a:solidFill>
              </a:rPr>
              <a:t>г</a:t>
            </a:r>
            <a:r>
              <a:rPr lang="ru-RU" sz="2167" dirty="0">
                <a:solidFill>
                  <a:srgbClr val="632523"/>
                </a:solidFill>
              </a:rPr>
              <a:t>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08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640"/>
            <a:ext cx="9914298" cy="204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489" y="3436545"/>
            <a:ext cx="4290477" cy="290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50" b="1" dirty="0">
                <a:solidFill>
                  <a:srgbClr val="632523"/>
                </a:solidFill>
              </a:rPr>
              <a:t>Лариса Рудакова,</a:t>
            </a:r>
          </a:p>
          <a:p>
            <a:pPr algn="r"/>
            <a:r>
              <a:rPr lang="ru-RU" sz="1950" b="1" dirty="0">
                <a:solidFill>
                  <a:srgbClr val="632523"/>
                </a:solidFill>
              </a:rPr>
              <a:t>президент коммуникационной группы «</a:t>
            </a:r>
            <a:r>
              <a:rPr lang="ru-RU" sz="1950" b="1" dirty="0" err="1" smtClean="0">
                <a:solidFill>
                  <a:srgbClr val="632523"/>
                </a:solidFill>
              </a:rPr>
              <a:t>Ме</a:t>
            </a:r>
            <a:r>
              <a:rPr lang="en-US" sz="1950" b="1" dirty="0" err="1" smtClean="0">
                <a:solidFill>
                  <a:srgbClr val="632523"/>
                </a:solidFill>
              </a:rPr>
              <a:t>diaLine</a:t>
            </a:r>
            <a:r>
              <a:rPr lang="ru-RU" sz="1950" b="1" dirty="0" smtClean="0">
                <a:solidFill>
                  <a:srgbClr val="632523"/>
                </a:solidFill>
              </a:rPr>
              <a:t>»</a:t>
            </a:r>
            <a:endParaRPr lang="ru-RU" sz="1950" b="1" dirty="0">
              <a:solidFill>
                <a:srgbClr val="632523"/>
              </a:solidFill>
            </a:endParaRPr>
          </a:p>
          <a:p>
            <a:pPr algn="r"/>
            <a:r>
              <a:rPr lang="ru-RU" sz="1517" dirty="0">
                <a:solidFill>
                  <a:schemeClr val="bg1">
                    <a:lumMod val="50000"/>
                  </a:schemeClr>
                </a:solidFill>
              </a:rPr>
              <a:t>Лауреат национальной премии «Медиа-</a:t>
            </a:r>
          </a:p>
          <a:p>
            <a:pPr algn="r"/>
            <a:r>
              <a:rPr lang="ru-RU" sz="1517" dirty="0">
                <a:solidFill>
                  <a:schemeClr val="bg1">
                    <a:lumMod val="50000"/>
                  </a:schemeClr>
                </a:solidFill>
              </a:rPr>
              <a:t>менеджер России»</a:t>
            </a:r>
          </a:p>
          <a:p>
            <a:pPr algn="r"/>
            <a:r>
              <a:rPr lang="fr-FR" sz="1517" dirty="0" err="1">
                <a:solidFill>
                  <a:schemeClr val="bg1">
                    <a:lumMod val="50000"/>
                  </a:schemeClr>
                </a:solidFill>
              </a:rPr>
              <a:t>Лауреат</a:t>
            </a:r>
            <a:r>
              <a:rPr lang="fr-FR" sz="151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517" dirty="0" err="1">
                <a:solidFill>
                  <a:schemeClr val="bg1">
                    <a:lumMod val="50000"/>
                  </a:schemeClr>
                </a:solidFill>
              </a:rPr>
              <a:t>премии</a:t>
            </a:r>
            <a:r>
              <a:rPr lang="fr-FR" sz="1517" dirty="0">
                <a:solidFill>
                  <a:schemeClr val="bg1">
                    <a:lumMod val="50000"/>
                  </a:schemeClr>
                </a:solidFill>
              </a:rPr>
              <a:t> C4F – Communication for</a:t>
            </a:r>
          </a:p>
          <a:p>
            <a:pPr algn="r"/>
            <a:r>
              <a:rPr lang="ru-RU" sz="1517" dirty="0" err="1">
                <a:solidFill>
                  <a:schemeClr val="bg1">
                    <a:lumMod val="50000"/>
                  </a:schemeClr>
                </a:solidFill>
              </a:rPr>
              <a:t>Future</a:t>
            </a:r>
            <a:r>
              <a:rPr lang="ru-RU" sz="1517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517" dirty="0">
                <a:solidFill>
                  <a:schemeClr val="bg1">
                    <a:lumMod val="50000"/>
                  </a:schemeClr>
                </a:solidFill>
              </a:rPr>
              <a:t>World Communication Forum</a:t>
            </a:r>
          </a:p>
          <a:p>
            <a:pPr algn="r"/>
            <a:r>
              <a:rPr lang="ru-RU" sz="1517" dirty="0" err="1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ru-RU" sz="151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17" dirty="0" err="1">
                <a:solidFill>
                  <a:schemeClr val="bg1">
                    <a:lumMod val="50000"/>
                  </a:schemeClr>
                </a:solidFill>
              </a:rPr>
              <a:t>Davos</a:t>
            </a:r>
            <a:r>
              <a:rPr lang="ru-RU" sz="1517" dirty="0">
                <a:solidFill>
                  <a:schemeClr val="bg1">
                    <a:lumMod val="50000"/>
                  </a:schemeClr>
                </a:solidFill>
              </a:rPr>
              <a:t>), Швейцария</a:t>
            </a:r>
          </a:p>
          <a:p>
            <a:pPr algn="r"/>
            <a:r>
              <a:rPr lang="ru-RU" sz="1517" dirty="0">
                <a:solidFill>
                  <a:schemeClr val="bg1">
                    <a:lumMod val="50000"/>
                  </a:schemeClr>
                </a:solidFill>
              </a:rPr>
              <a:t>Член жюри конкурсов «Пресс-служба года»</a:t>
            </a:r>
          </a:p>
          <a:p>
            <a:pPr algn="r"/>
            <a:r>
              <a:rPr lang="pl-PL" sz="1517" dirty="0" err="1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pl-PL" sz="1517" dirty="0">
                <a:solidFill>
                  <a:schemeClr val="bg1">
                    <a:lumMod val="50000"/>
                  </a:schemeClr>
                </a:solidFill>
              </a:rPr>
              <a:t> INTERCOMM</a:t>
            </a:r>
          </a:p>
          <a:p>
            <a:pPr algn="r"/>
            <a:r>
              <a:rPr lang="en-US" sz="1600" b="1" dirty="0">
                <a:solidFill>
                  <a:srgbClr val="7CB63B"/>
                </a:solidFill>
              </a:rPr>
              <a:t>l_rudakova@medialine-pressa.ru</a:t>
            </a:r>
            <a:endParaRPr lang="ru-RU" sz="1600" dirty="0">
              <a:solidFill>
                <a:srgbClr val="7CB63B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1052" y="932983"/>
            <a:ext cx="2340000" cy="2340000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65035" y="3447868"/>
            <a:ext cx="4290477" cy="290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b="1" dirty="0">
                <a:solidFill>
                  <a:srgbClr val="632523"/>
                </a:solidFill>
              </a:rPr>
              <a:t>Константин Юшин,</a:t>
            </a:r>
          </a:p>
          <a:p>
            <a:r>
              <a:rPr lang="ru-RU" sz="1950" b="1" dirty="0">
                <a:solidFill>
                  <a:srgbClr val="632523"/>
                </a:solidFill>
              </a:rPr>
              <a:t>вице-президент коммуникационной группы </a:t>
            </a:r>
            <a:r>
              <a:rPr lang="ru-RU" sz="1950" b="1" dirty="0">
                <a:solidFill>
                  <a:srgbClr val="632523"/>
                </a:solidFill>
              </a:rPr>
              <a:t>«</a:t>
            </a:r>
            <a:r>
              <a:rPr lang="ru-RU" sz="1950" b="1" dirty="0" err="1">
                <a:solidFill>
                  <a:srgbClr val="632523"/>
                </a:solidFill>
              </a:rPr>
              <a:t>Ме</a:t>
            </a:r>
            <a:r>
              <a:rPr lang="en-US" sz="1950" b="1" dirty="0" err="1">
                <a:solidFill>
                  <a:srgbClr val="632523"/>
                </a:solidFill>
              </a:rPr>
              <a:t>diaLine</a:t>
            </a:r>
            <a:r>
              <a:rPr lang="ru-RU" sz="1950" b="1" dirty="0" smtClean="0">
                <a:solidFill>
                  <a:srgbClr val="632523"/>
                </a:solidFill>
              </a:rPr>
              <a:t>»</a:t>
            </a:r>
            <a:endParaRPr lang="ru-RU" sz="1950" b="1" dirty="0">
              <a:solidFill>
                <a:srgbClr val="632523"/>
              </a:solidFill>
            </a:endParaRPr>
          </a:p>
          <a:p>
            <a:r>
              <a:rPr lang="ru-RU" sz="1517" dirty="0">
                <a:solidFill>
                  <a:srgbClr val="7F7F7F"/>
                </a:solidFill>
              </a:rPr>
              <a:t>Пятикратный победитель международного</a:t>
            </a:r>
          </a:p>
          <a:p>
            <a:r>
              <a:rPr lang="ru-RU" sz="1517" dirty="0">
                <a:solidFill>
                  <a:srgbClr val="7F7F7F"/>
                </a:solidFill>
              </a:rPr>
              <a:t>конкурса «Обложка года»</a:t>
            </a:r>
          </a:p>
          <a:p>
            <a:r>
              <a:rPr lang="ru-RU" sz="1517" dirty="0">
                <a:solidFill>
                  <a:srgbClr val="7F7F7F"/>
                </a:solidFill>
              </a:rPr>
              <a:t>Рекордсмен «Книги рекордов России»</a:t>
            </a:r>
          </a:p>
          <a:p>
            <a:r>
              <a:rPr lang="ru-RU" sz="1517" dirty="0">
                <a:solidFill>
                  <a:srgbClr val="7F7F7F"/>
                </a:solidFill>
              </a:rPr>
              <a:t>в области печатного дизайна в категории</a:t>
            </a:r>
          </a:p>
          <a:p>
            <a:r>
              <a:rPr lang="ru-RU" sz="1517" dirty="0">
                <a:solidFill>
                  <a:srgbClr val="7F7F7F"/>
                </a:solidFill>
              </a:rPr>
              <a:t>«Самое большое количество бумажных</a:t>
            </a:r>
          </a:p>
          <a:p>
            <a:r>
              <a:rPr lang="ru-RU" sz="1517" dirty="0">
                <a:solidFill>
                  <a:srgbClr val="7F7F7F"/>
                </a:solidFill>
              </a:rPr>
              <a:t>дизайн-макетов»</a:t>
            </a:r>
          </a:p>
          <a:p>
            <a:r>
              <a:rPr lang="ru-RU" sz="1517" dirty="0">
                <a:solidFill>
                  <a:srgbClr val="7F7F7F"/>
                </a:solidFill>
              </a:rPr>
              <a:t>Член экспертного совета АКМР</a:t>
            </a:r>
          </a:p>
          <a:p>
            <a:r>
              <a:rPr lang="en-US" sz="1600" b="1" dirty="0">
                <a:solidFill>
                  <a:srgbClr val="7CB63B"/>
                </a:solidFill>
              </a:rPr>
              <a:t>k_yushin@medialine-pressa.ru</a:t>
            </a:r>
            <a:endParaRPr lang="ru-RU" sz="1600" dirty="0">
              <a:solidFill>
                <a:srgbClr val="7CB63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488" y="260648"/>
            <a:ext cx="4953000" cy="525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17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ОСНОВАТЕЛИ</a:t>
            </a:r>
            <a:endParaRPr lang="ru-RU" sz="2817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81" y="191323"/>
            <a:ext cx="1875055" cy="501373"/>
          </a:xfrm>
          <a:prstGeom prst="rect">
            <a:avLst/>
          </a:prstGeom>
        </p:spPr>
      </p:pic>
      <p:pic>
        <p:nvPicPr>
          <p:cNvPr id="7" name="Изображение 6" descr="RINA3958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98" r="23482" b="59117"/>
          <a:stretch/>
        </p:blipFill>
        <p:spPr>
          <a:xfrm>
            <a:off x="2108911" y="908720"/>
            <a:ext cx="2340033" cy="23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53866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pointer_and_light-up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662DE47-CFE4-4402-A0CE-BF9ECB50BF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Анимированный указатель с надписями</Template>
  <TotalTime>0</TotalTime>
  <Words>1019</Words>
  <Application>Microsoft Office PowerPoint</Application>
  <PresentationFormat>Лист A4 (210x297 мм)</PresentationFormat>
  <Paragraphs>166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Mangal</vt:lpstr>
      <vt:lpstr>Tahoma</vt:lpstr>
      <vt:lpstr>Animated_pointer_and_light-up_text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2015-11-03T12:36:30Z</dcterms:created>
  <dcterms:modified xsi:type="dcterms:W3CDTF">2017-11-01T20:35:38Z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TC024787149991</vt:lpwstr>
  </property>
</Properties>
</file>